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Lst>
  <p:notesMasterIdLst>
    <p:notesMasterId r:id="rId15"/>
  </p:notesMasterIdLst>
  <p:sldIdLst>
    <p:sldId id="337" r:id="rId2"/>
    <p:sldId id="338" r:id="rId3"/>
    <p:sldId id="350" r:id="rId4"/>
    <p:sldId id="357" r:id="rId5"/>
    <p:sldId id="325" r:id="rId6"/>
    <p:sldId id="351" r:id="rId7"/>
    <p:sldId id="360" r:id="rId8"/>
    <p:sldId id="352" r:id="rId9"/>
    <p:sldId id="345" r:id="rId10"/>
    <p:sldId id="353" r:id="rId11"/>
    <p:sldId id="354" r:id="rId12"/>
    <p:sldId id="355" r:id="rId13"/>
    <p:sldId id="362" r:id="rId14"/>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59" autoAdjust="0"/>
    <p:restoredTop sz="94201" autoAdjust="0"/>
  </p:normalViewPr>
  <p:slideViewPr>
    <p:cSldViewPr>
      <p:cViewPr>
        <p:scale>
          <a:sx n="90" d="100"/>
          <a:sy n="90" d="100"/>
        </p:scale>
        <p:origin x="-978" y="-3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57908AC5-60C8-4BA2-9F34-622EC72AB50A}" type="datetimeFigureOut">
              <a:rPr lang="de-DE" smtClean="0"/>
              <a:t>01.08.2016</a:t>
            </a:fld>
            <a:endParaRPr lang="de-DE"/>
          </a:p>
        </p:txBody>
      </p:sp>
      <p:sp>
        <p:nvSpPr>
          <p:cNvPr id="4" name="Folienbildplatzhalt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CF9DDB9D-6FE3-4B5D-8CB2-DD4166FEA27D}" type="slidenum">
              <a:rPr lang="de-DE" smtClean="0"/>
              <a:t>‹Nr.›</a:t>
            </a:fld>
            <a:endParaRPr lang="de-DE"/>
          </a:p>
        </p:txBody>
      </p:sp>
    </p:spTree>
    <p:extLst>
      <p:ext uri="{BB962C8B-B14F-4D97-AF65-F5344CB8AC3E}">
        <p14:creationId xmlns:p14="http://schemas.microsoft.com/office/powerpoint/2010/main" val="256813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en-US" dirty="0"/>
          </a:p>
        </p:txBody>
      </p:sp>
      <p:sp>
        <p:nvSpPr>
          <p:cNvPr id="5" name="Fußzeilenplatzhalter 4"/>
          <p:cNvSpPr>
            <a:spLocks noGrp="1"/>
          </p:cNvSpPr>
          <p:nvPr>
            <p:ph type="ftr" sz="quarter" idx="11"/>
          </p:nvPr>
        </p:nvSpPr>
        <p:spPr/>
        <p:txBody>
          <a:bodyPr/>
          <a:lstStyle/>
          <a:p>
            <a:r>
              <a:rPr lang="de-DE" dirty="0" err="1" smtClean="0"/>
              <a:t>Unterrichtsmaterialien_Getreide_LOB_BW</a:t>
            </a:r>
            <a:endParaRPr lang="de-DE" dirty="0"/>
          </a:p>
        </p:txBody>
      </p:sp>
      <p:sp>
        <p:nvSpPr>
          <p:cNvPr id="6" name="Foliennummernplatzhalter 5"/>
          <p:cNvSpPr>
            <a:spLocks noGrp="1"/>
          </p:cNvSpPr>
          <p:nvPr>
            <p:ph type="sldNum" sz="quarter" idx="12"/>
          </p:nvPr>
        </p:nvSpPr>
        <p:spPr/>
        <p:txBody>
          <a:bodyPr/>
          <a:lstStyle/>
          <a:p>
            <a:fld id="{C016B2C9-BFCA-4D9F-8270-DBBBE15C5C73}" type="slidenum">
              <a:rPr lang="de-DE" smtClean="0"/>
              <a:t>‹Nr.›</a:t>
            </a:fld>
            <a:endParaRPr lang="de-DE"/>
          </a:p>
        </p:txBody>
      </p:sp>
    </p:spTree>
    <p:extLst>
      <p:ext uri="{BB962C8B-B14F-4D97-AF65-F5344CB8AC3E}">
        <p14:creationId xmlns:p14="http://schemas.microsoft.com/office/powerpoint/2010/main" val="166001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1"/>
          </p:nvPr>
        </p:nvSpPr>
        <p:spPr/>
        <p:txBody>
          <a:bodyPr/>
          <a:lstStyle/>
          <a:p>
            <a:r>
              <a:rPr lang="de-DE" smtClean="0"/>
              <a:t>Unterrichtsmaterialien_Getreide_LOB_BW</a:t>
            </a:r>
            <a:endParaRPr lang="de-DE" dirty="0"/>
          </a:p>
        </p:txBody>
      </p:sp>
      <p:sp>
        <p:nvSpPr>
          <p:cNvPr id="6" name="Foliennummernplatzhalter 5"/>
          <p:cNvSpPr>
            <a:spLocks noGrp="1"/>
          </p:cNvSpPr>
          <p:nvPr>
            <p:ph type="sldNum" sz="quarter" idx="12"/>
          </p:nvPr>
        </p:nvSpPr>
        <p:spPr/>
        <p:txBody>
          <a:bodyPr/>
          <a:lstStyle/>
          <a:p>
            <a:fld id="{C016B2C9-BFCA-4D9F-8270-DBBBE15C5C73}" type="slidenum">
              <a:rPr lang="de-DE" smtClean="0"/>
              <a:t>‹Nr.›</a:t>
            </a:fld>
            <a:endParaRPr lang="de-DE"/>
          </a:p>
        </p:txBody>
      </p:sp>
    </p:spTree>
    <p:extLst>
      <p:ext uri="{BB962C8B-B14F-4D97-AF65-F5344CB8AC3E}">
        <p14:creationId xmlns:p14="http://schemas.microsoft.com/office/powerpoint/2010/main" val="231495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1"/>
          </p:nvPr>
        </p:nvSpPr>
        <p:spPr/>
        <p:txBody>
          <a:bodyPr/>
          <a:lstStyle/>
          <a:p>
            <a:r>
              <a:rPr lang="de-DE" smtClean="0"/>
              <a:t>Unterrichtsmaterialien_Getreide_LOB_BW</a:t>
            </a:r>
            <a:endParaRPr lang="de-DE" dirty="0"/>
          </a:p>
        </p:txBody>
      </p:sp>
      <p:sp>
        <p:nvSpPr>
          <p:cNvPr id="6" name="Foliennummernplatzhalter 5"/>
          <p:cNvSpPr>
            <a:spLocks noGrp="1"/>
          </p:cNvSpPr>
          <p:nvPr>
            <p:ph type="sldNum" sz="quarter" idx="12"/>
          </p:nvPr>
        </p:nvSpPr>
        <p:spPr/>
        <p:txBody>
          <a:bodyPr/>
          <a:lstStyle/>
          <a:p>
            <a:fld id="{C016B2C9-BFCA-4D9F-8270-DBBBE15C5C73}" type="slidenum">
              <a:rPr lang="de-DE" smtClean="0"/>
              <a:t>‹Nr.›</a:t>
            </a:fld>
            <a:endParaRPr lang="de-DE"/>
          </a:p>
        </p:txBody>
      </p:sp>
    </p:spTree>
    <p:extLst>
      <p:ext uri="{BB962C8B-B14F-4D97-AF65-F5344CB8AC3E}">
        <p14:creationId xmlns:p14="http://schemas.microsoft.com/office/powerpoint/2010/main" val="2133191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de-DE" dirty="0" err="1" smtClean="0"/>
              <a:t>Unterrichtsmaterialien_Getreide_LOB_BW</a:t>
            </a:r>
            <a:endParaRPr lang="de-DE" dirty="0"/>
          </a:p>
        </p:txBody>
      </p:sp>
      <p:sp>
        <p:nvSpPr>
          <p:cNvPr id="6" name="Foliennummernplatzhalter 5"/>
          <p:cNvSpPr>
            <a:spLocks noGrp="1"/>
          </p:cNvSpPr>
          <p:nvPr>
            <p:ph type="sldNum" sz="quarter" idx="12"/>
          </p:nvPr>
        </p:nvSpPr>
        <p:spPr/>
        <p:txBody>
          <a:bodyPr/>
          <a:lstStyle/>
          <a:p>
            <a:fld id="{98DE4113-5E83-40C7-8A58-6F9475E1AD1A}" type="slidenum">
              <a:rPr lang="de-DE" smtClean="0"/>
              <a:t>‹Nr.›</a:t>
            </a:fld>
            <a:endParaRPr lang="de-DE" dirty="0"/>
          </a:p>
        </p:txBody>
      </p:sp>
    </p:spTree>
    <p:extLst>
      <p:ext uri="{BB962C8B-B14F-4D97-AF65-F5344CB8AC3E}">
        <p14:creationId xmlns:p14="http://schemas.microsoft.com/office/powerpoint/2010/main" val="107037807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en-US"/>
          </a:p>
        </p:txBody>
      </p:sp>
      <p:sp>
        <p:nvSpPr>
          <p:cNvPr id="5" name="Fußzeilenplatzhalter 4"/>
          <p:cNvSpPr>
            <a:spLocks noGrp="1"/>
          </p:cNvSpPr>
          <p:nvPr>
            <p:ph type="ftr" sz="quarter" idx="11"/>
          </p:nvPr>
        </p:nvSpPr>
        <p:spPr/>
        <p:txBody>
          <a:bodyPr/>
          <a:lstStyle/>
          <a:p>
            <a:r>
              <a:rPr lang="de-DE" smtClean="0"/>
              <a:t>Unterrichtsmaterialien_Getreide_LOB_BW</a:t>
            </a:r>
            <a:endParaRPr lang="de-DE" dirty="0"/>
          </a:p>
        </p:txBody>
      </p:sp>
      <p:sp>
        <p:nvSpPr>
          <p:cNvPr id="6" name="Foliennummernplatzhalter 5"/>
          <p:cNvSpPr>
            <a:spLocks noGrp="1"/>
          </p:cNvSpPr>
          <p:nvPr>
            <p:ph type="sldNum" sz="quarter" idx="12"/>
          </p:nvPr>
        </p:nvSpPr>
        <p:spPr/>
        <p:txBody>
          <a:bodyPr/>
          <a:lstStyle/>
          <a:p>
            <a:fld id="{C016B2C9-BFCA-4D9F-8270-DBBBE15C5C73}" type="slidenum">
              <a:rPr lang="de-DE" smtClean="0"/>
              <a:t>‹Nr.›</a:t>
            </a:fld>
            <a:endParaRPr lang="de-DE"/>
          </a:p>
        </p:txBody>
      </p:sp>
    </p:spTree>
    <p:extLst>
      <p:ext uri="{BB962C8B-B14F-4D97-AF65-F5344CB8AC3E}">
        <p14:creationId xmlns:p14="http://schemas.microsoft.com/office/powerpoint/2010/main" val="423017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endParaRPr lang="de-DE" dirty="0" smtClean="0">
              <a:solidFill>
                <a:prstClr val="black"/>
              </a:solidFill>
            </a:endParaRPr>
          </a:p>
        </p:txBody>
      </p:sp>
      <p:sp>
        <p:nvSpPr>
          <p:cNvPr id="5" name="Fußzeilenplatzhalter 4"/>
          <p:cNvSpPr>
            <a:spLocks noGrp="1"/>
          </p:cNvSpPr>
          <p:nvPr>
            <p:ph type="ftr" sz="quarter" idx="11"/>
          </p:nvPr>
        </p:nvSpPr>
        <p:spPr/>
        <p:txBody>
          <a:bodyPr/>
          <a:lstStyle/>
          <a:p>
            <a:r>
              <a:rPr lang="de-DE" smtClean="0"/>
              <a:t>Unterrichtsmaterialien_Getreide_LOB_BW</a:t>
            </a:r>
            <a:endParaRPr lang="de-DE" dirty="0"/>
          </a:p>
        </p:txBody>
      </p:sp>
      <p:sp>
        <p:nvSpPr>
          <p:cNvPr id="6" name="Foliennummernplatzhalter 5"/>
          <p:cNvSpPr>
            <a:spLocks noGrp="1"/>
          </p:cNvSpPr>
          <p:nvPr>
            <p:ph type="sldNum" sz="quarter" idx="12"/>
          </p:nvPr>
        </p:nvSpPr>
        <p:spPr/>
        <p:txBody>
          <a:bodyPr/>
          <a:lstStyle/>
          <a:p>
            <a:fld id="{C016B2C9-BFCA-4D9F-8270-DBBBE15C5C73}" type="slidenum">
              <a:rPr lang="de-DE" smtClean="0"/>
              <a:t>‹Nr.›</a:t>
            </a:fld>
            <a:endParaRPr lang="de-DE"/>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5" y="6420812"/>
            <a:ext cx="1644221"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03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11"/>
          </p:nvPr>
        </p:nvSpPr>
        <p:spPr/>
        <p:txBody>
          <a:bodyPr/>
          <a:lstStyle/>
          <a:p>
            <a:r>
              <a:rPr lang="de-DE" smtClean="0"/>
              <a:t>Unterrichtsmaterialien_Getreide_LOB_BW</a:t>
            </a:r>
            <a:endParaRPr lang="de-DE" dirty="0"/>
          </a:p>
        </p:txBody>
      </p:sp>
      <p:sp>
        <p:nvSpPr>
          <p:cNvPr id="7" name="Foliennummernplatzhalter 6"/>
          <p:cNvSpPr>
            <a:spLocks noGrp="1"/>
          </p:cNvSpPr>
          <p:nvPr>
            <p:ph type="sldNum" sz="quarter" idx="12"/>
          </p:nvPr>
        </p:nvSpPr>
        <p:spPr/>
        <p:txBody>
          <a:bodyPr/>
          <a:lstStyle/>
          <a:p>
            <a:fld id="{C016B2C9-BFCA-4D9F-8270-DBBBE15C5C73}" type="slidenum">
              <a:rPr lang="de-DE" smtClean="0"/>
              <a:t>‹Nr.›</a:t>
            </a:fld>
            <a:endParaRPr lang="de-DE"/>
          </a:p>
        </p:txBody>
      </p:sp>
    </p:spTree>
    <p:extLst>
      <p:ext uri="{BB962C8B-B14F-4D97-AF65-F5344CB8AC3E}">
        <p14:creationId xmlns:p14="http://schemas.microsoft.com/office/powerpoint/2010/main" val="144427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ußzeilenplatzhalter 7"/>
          <p:cNvSpPr>
            <a:spLocks noGrp="1"/>
          </p:cNvSpPr>
          <p:nvPr>
            <p:ph type="ftr" sz="quarter" idx="11"/>
          </p:nvPr>
        </p:nvSpPr>
        <p:spPr/>
        <p:txBody>
          <a:bodyPr/>
          <a:lstStyle/>
          <a:p>
            <a:r>
              <a:rPr lang="de-DE" smtClean="0"/>
              <a:t>Unterrichtsmaterialien_Getreide_LOB_BW</a:t>
            </a:r>
            <a:endParaRPr lang="de-DE" dirty="0"/>
          </a:p>
        </p:txBody>
      </p:sp>
      <p:sp>
        <p:nvSpPr>
          <p:cNvPr id="9" name="Foliennummernplatzhalter 8"/>
          <p:cNvSpPr>
            <a:spLocks noGrp="1"/>
          </p:cNvSpPr>
          <p:nvPr>
            <p:ph type="sldNum" sz="quarter" idx="12"/>
          </p:nvPr>
        </p:nvSpPr>
        <p:spPr/>
        <p:txBody>
          <a:bodyPr/>
          <a:lstStyle/>
          <a:p>
            <a:fld id="{C016B2C9-BFCA-4D9F-8270-DBBBE15C5C73}" type="slidenum">
              <a:rPr lang="de-DE" smtClean="0"/>
              <a:t>‹Nr.›</a:t>
            </a:fld>
            <a:endParaRPr lang="de-DE"/>
          </a:p>
        </p:txBody>
      </p:sp>
    </p:spTree>
    <p:extLst>
      <p:ext uri="{BB962C8B-B14F-4D97-AF65-F5344CB8AC3E}">
        <p14:creationId xmlns:p14="http://schemas.microsoft.com/office/powerpoint/2010/main" val="13999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Fußzeilenplatzhalter 3"/>
          <p:cNvSpPr>
            <a:spLocks noGrp="1"/>
          </p:cNvSpPr>
          <p:nvPr>
            <p:ph type="ftr" sz="quarter" idx="11"/>
          </p:nvPr>
        </p:nvSpPr>
        <p:spPr/>
        <p:txBody>
          <a:bodyPr/>
          <a:lstStyle/>
          <a:p>
            <a:r>
              <a:rPr lang="de-DE" smtClean="0"/>
              <a:t>Unterrichtsmaterialien_Getreide_LOB_BW</a:t>
            </a:r>
            <a:endParaRPr lang="de-DE" dirty="0"/>
          </a:p>
        </p:txBody>
      </p:sp>
      <p:sp>
        <p:nvSpPr>
          <p:cNvPr id="5" name="Foliennummernplatzhalter 4"/>
          <p:cNvSpPr>
            <a:spLocks noGrp="1"/>
          </p:cNvSpPr>
          <p:nvPr>
            <p:ph type="sldNum" sz="quarter" idx="12"/>
          </p:nvPr>
        </p:nvSpPr>
        <p:spPr/>
        <p:txBody>
          <a:bodyPr/>
          <a:lstStyle/>
          <a:p>
            <a:fld id="{C016B2C9-BFCA-4D9F-8270-DBBBE15C5C73}" type="slidenum">
              <a:rPr lang="de-DE" smtClean="0"/>
              <a:t>‹Nr.›</a:t>
            </a:fld>
            <a:endParaRPr lang="de-DE"/>
          </a:p>
        </p:txBody>
      </p:sp>
    </p:spTree>
    <p:extLst>
      <p:ext uri="{BB962C8B-B14F-4D97-AF65-F5344CB8AC3E}">
        <p14:creationId xmlns:p14="http://schemas.microsoft.com/office/powerpoint/2010/main" val="132809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smtClean="0"/>
              <a:t>Unterrichtsmaterialien_Getreide_LOB_BW</a:t>
            </a:r>
            <a:endParaRPr lang="de-DE" dirty="0" smtClean="0"/>
          </a:p>
        </p:txBody>
      </p:sp>
      <p:sp>
        <p:nvSpPr>
          <p:cNvPr id="4" name="Foliennummernplatzhalter 3"/>
          <p:cNvSpPr>
            <a:spLocks noGrp="1"/>
          </p:cNvSpPr>
          <p:nvPr>
            <p:ph type="sldNum" sz="quarter" idx="12"/>
          </p:nvPr>
        </p:nvSpPr>
        <p:spPr/>
        <p:txBody>
          <a:bodyPr/>
          <a:lstStyle/>
          <a:p>
            <a:fld id="{C016B2C9-BFCA-4D9F-8270-DBBBE15C5C73}" type="slidenum">
              <a:rPr lang="de-DE" smtClean="0"/>
              <a:t>‹Nr.›</a:t>
            </a:fld>
            <a:endParaRPr lang="de-DE"/>
          </a:p>
        </p:txBody>
      </p:sp>
    </p:spTree>
    <p:extLst>
      <p:ext uri="{BB962C8B-B14F-4D97-AF65-F5344CB8AC3E}">
        <p14:creationId xmlns:p14="http://schemas.microsoft.com/office/powerpoint/2010/main" val="182815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6" name="Fußzeilenplatzhalter 5"/>
          <p:cNvSpPr>
            <a:spLocks noGrp="1"/>
          </p:cNvSpPr>
          <p:nvPr>
            <p:ph type="ftr" sz="quarter" idx="11"/>
          </p:nvPr>
        </p:nvSpPr>
        <p:spPr/>
        <p:txBody>
          <a:bodyPr/>
          <a:lstStyle/>
          <a:p>
            <a:r>
              <a:rPr lang="de-DE" smtClean="0"/>
              <a:t>Unterrichtsmaterialien_Getreide_LOB_BW</a:t>
            </a:r>
            <a:endParaRPr lang="de-DE" dirty="0"/>
          </a:p>
        </p:txBody>
      </p:sp>
      <p:sp>
        <p:nvSpPr>
          <p:cNvPr id="7" name="Foliennummernplatzhalter 6"/>
          <p:cNvSpPr>
            <a:spLocks noGrp="1"/>
          </p:cNvSpPr>
          <p:nvPr>
            <p:ph type="sldNum" sz="quarter" idx="12"/>
          </p:nvPr>
        </p:nvSpPr>
        <p:spPr/>
        <p:txBody>
          <a:bodyPr/>
          <a:lstStyle/>
          <a:p>
            <a:fld id="{C016B2C9-BFCA-4D9F-8270-DBBBE15C5C73}" type="slidenum">
              <a:rPr lang="de-DE" smtClean="0"/>
              <a:t>‹Nr.›</a:t>
            </a:fld>
            <a:endParaRPr lang="de-DE"/>
          </a:p>
        </p:txBody>
      </p:sp>
    </p:spTree>
    <p:extLst>
      <p:ext uri="{BB962C8B-B14F-4D97-AF65-F5344CB8AC3E}">
        <p14:creationId xmlns:p14="http://schemas.microsoft.com/office/powerpoint/2010/main" val="318369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6" name="Fußzeilenplatzhalter 5"/>
          <p:cNvSpPr>
            <a:spLocks noGrp="1"/>
          </p:cNvSpPr>
          <p:nvPr>
            <p:ph type="ftr" sz="quarter" idx="11"/>
          </p:nvPr>
        </p:nvSpPr>
        <p:spPr/>
        <p:txBody>
          <a:bodyPr/>
          <a:lstStyle/>
          <a:p>
            <a:r>
              <a:rPr lang="de-DE" smtClean="0"/>
              <a:t>Unterrichtsmaterialien_Getreide_LOB_BW</a:t>
            </a:r>
            <a:endParaRPr lang="de-DE" dirty="0"/>
          </a:p>
        </p:txBody>
      </p:sp>
      <p:sp>
        <p:nvSpPr>
          <p:cNvPr id="7" name="Foliennummernplatzhalter 6"/>
          <p:cNvSpPr>
            <a:spLocks noGrp="1"/>
          </p:cNvSpPr>
          <p:nvPr>
            <p:ph type="sldNum" sz="quarter" idx="12"/>
          </p:nvPr>
        </p:nvSpPr>
        <p:spPr/>
        <p:txBody>
          <a:bodyPr/>
          <a:lstStyle/>
          <a:p>
            <a:fld id="{C016B2C9-BFCA-4D9F-8270-DBBBE15C5C73}" type="slidenum">
              <a:rPr lang="de-DE" smtClean="0"/>
              <a:t>‹Nr.›</a:t>
            </a:fld>
            <a:endParaRPr lang="de-DE"/>
          </a:p>
        </p:txBody>
      </p:sp>
    </p:spTree>
    <p:extLst>
      <p:ext uri="{BB962C8B-B14F-4D97-AF65-F5344CB8AC3E}">
        <p14:creationId xmlns:p14="http://schemas.microsoft.com/office/powerpoint/2010/main" val="82107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smtClean="0">
              <a:solidFill>
                <a:prstClr val="black"/>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Unterrichtsmaterialien_Getreide_LOB_BW</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6B2C9-BFCA-4D9F-8270-DBBBE15C5C73}" type="slidenum">
              <a:rPr lang="de-DE" smtClean="0"/>
              <a:t>‹Nr.›</a:t>
            </a:fld>
            <a:endParaRPr lang="de-DE" dirty="0"/>
          </a:p>
        </p:txBody>
      </p:sp>
      <p:pic>
        <p:nvPicPr>
          <p:cNvPr id="7" name="Picture 2" descr="C:\Users\421Administator R151\Dropbox\Logo.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39025" y="0"/>
            <a:ext cx="170497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99134" y="6344908"/>
            <a:ext cx="609137" cy="358182"/>
          </a:xfrm>
          <a:prstGeom prst="rect">
            <a:avLst/>
          </a:prstGeom>
        </p:spPr>
      </p:pic>
      <p:pic>
        <p:nvPicPr>
          <p:cNvPr id="9"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67545" y="6420812"/>
            <a:ext cx="1644221"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1693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5"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8187"/>
            <a:ext cx="9144000" cy="5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5718" y="476672"/>
            <a:ext cx="7772400" cy="1470025"/>
          </a:xfrm>
        </p:spPr>
        <p:txBody>
          <a:bodyPr>
            <a:noAutofit/>
          </a:bodyPr>
          <a:lstStyle/>
          <a:p>
            <a:pPr algn="l"/>
            <a:r>
              <a:rPr lang="de-DE" sz="3200" b="1" dirty="0">
                <a:solidFill>
                  <a:schemeClr val="accent3">
                    <a:lumMod val="50000"/>
                  </a:schemeClr>
                </a:solidFill>
              </a:rPr>
              <a:t/>
            </a:r>
            <a:br>
              <a:rPr lang="de-DE" sz="3200" b="1" dirty="0">
                <a:solidFill>
                  <a:schemeClr val="accent3">
                    <a:lumMod val="50000"/>
                  </a:schemeClr>
                </a:solidFill>
              </a:rPr>
            </a:br>
            <a:r>
              <a:rPr lang="de-DE" sz="2800" b="1" dirty="0">
                <a:solidFill>
                  <a:schemeClr val="accent3">
                    <a:lumMod val="50000"/>
                  </a:schemeClr>
                </a:solidFill>
              </a:rPr>
              <a:t>Willkommen am Lernort </a:t>
            </a:r>
            <a:r>
              <a:rPr lang="de-DE" sz="2800" b="1" dirty="0" smtClean="0">
                <a:solidFill>
                  <a:schemeClr val="accent3">
                    <a:lumMod val="50000"/>
                  </a:schemeClr>
                </a:solidFill>
              </a:rPr>
              <a:t>Bauernhof</a:t>
            </a:r>
            <a:r>
              <a:rPr lang="de-DE" sz="3200" b="1" dirty="0">
                <a:solidFill>
                  <a:schemeClr val="accent3">
                    <a:lumMod val="50000"/>
                  </a:schemeClr>
                </a:solidFill>
              </a:rPr>
              <a:t/>
            </a:r>
            <a:br>
              <a:rPr lang="de-DE" sz="3200" b="1" dirty="0">
                <a:solidFill>
                  <a:schemeClr val="accent3">
                    <a:lumMod val="50000"/>
                  </a:schemeClr>
                </a:solidFill>
              </a:rPr>
            </a:br>
            <a:endParaRPr lang="de-DE" sz="3200" b="1" dirty="0">
              <a:solidFill>
                <a:schemeClr val="accent3">
                  <a:lumMod val="50000"/>
                </a:schemeClr>
              </a:solidFill>
            </a:endParaRPr>
          </a:p>
        </p:txBody>
      </p:sp>
      <p:sp>
        <p:nvSpPr>
          <p:cNvPr id="3" name="Untertitel 2"/>
          <p:cNvSpPr>
            <a:spLocks noGrp="1"/>
          </p:cNvSpPr>
          <p:nvPr>
            <p:ph type="subTitle" idx="1"/>
          </p:nvPr>
        </p:nvSpPr>
        <p:spPr>
          <a:xfrm>
            <a:off x="0" y="1418233"/>
            <a:ext cx="6724328" cy="1752600"/>
          </a:xfrm>
        </p:spPr>
        <p:txBody>
          <a:bodyPr>
            <a:normAutofit/>
          </a:bodyPr>
          <a:lstStyle/>
          <a:p>
            <a:pPr algn="l"/>
            <a:r>
              <a:rPr lang="de-DE" sz="2400" b="1" dirty="0" smtClean="0">
                <a:solidFill>
                  <a:schemeClr val="bg1"/>
                </a:solidFill>
              </a:rPr>
              <a:t>Unterrichtsmaterial zum Thema Obst</a:t>
            </a:r>
            <a:endParaRPr lang="de-DE" sz="2400" b="1" dirty="0">
              <a:solidFill>
                <a:schemeClr val="bg1"/>
              </a:solidFill>
            </a:endParaRPr>
          </a:p>
        </p:txBody>
      </p:sp>
      <p:sp>
        <p:nvSpPr>
          <p:cNvPr id="4" name="Rechteck 3"/>
          <p:cNvSpPr/>
          <p:nvPr/>
        </p:nvSpPr>
        <p:spPr>
          <a:xfrm>
            <a:off x="0" y="-1"/>
            <a:ext cx="9144000" cy="808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9015" y="6165304"/>
            <a:ext cx="9144000" cy="692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16998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p:cNvSpPr/>
          <p:nvPr/>
        </p:nvSpPr>
        <p:spPr>
          <a:xfrm>
            <a:off x="125760" y="1052736"/>
            <a:ext cx="4374232" cy="50405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de-DE" sz="1400" b="1" dirty="0" smtClean="0">
                <a:solidFill>
                  <a:schemeClr val="tx2"/>
                </a:solidFill>
              </a:rPr>
              <a:t>Regionale Unterschiede beim Obstanbau </a:t>
            </a:r>
            <a:r>
              <a:rPr lang="de-DE" sz="1400" b="1" dirty="0">
                <a:solidFill>
                  <a:schemeClr val="tx2"/>
                </a:solidFill>
              </a:rPr>
              <a:t>in </a:t>
            </a:r>
            <a:endParaRPr lang="de-DE" sz="1400" b="1" dirty="0" smtClean="0">
              <a:solidFill>
                <a:schemeClr val="tx2"/>
              </a:solidFill>
            </a:endParaRPr>
          </a:p>
          <a:p>
            <a:pPr lvl="0">
              <a:lnSpc>
                <a:spcPct val="150000"/>
              </a:lnSpc>
            </a:pPr>
            <a:r>
              <a:rPr lang="de-DE" sz="1400" b="1" dirty="0" smtClean="0">
                <a:solidFill>
                  <a:schemeClr val="tx2"/>
                </a:solidFill>
              </a:rPr>
              <a:t>Baden-Württemberg </a:t>
            </a:r>
          </a:p>
          <a:p>
            <a:pPr lvl="0">
              <a:lnSpc>
                <a:spcPct val="150000"/>
              </a:lnSpc>
            </a:pPr>
            <a:r>
              <a:rPr lang="de-DE" sz="1100" dirty="0" smtClean="0">
                <a:solidFill>
                  <a:schemeClr val="tx2"/>
                </a:solidFill>
              </a:rPr>
              <a:t>Die </a:t>
            </a:r>
            <a:r>
              <a:rPr lang="de-DE" sz="1100" dirty="0">
                <a:solidFill>
                  <a:schemeClr val="tx2"/>
                </a:solidFill>
              </a:rPr>
              <a:t>Obstregion </a:t>
            </a:r>
            <a:r>
              <a:rPr lang="de-DE" sz="1100" b="1" dirty="0">
                <a:solidFill>
                  <a:schemeClr val="tx2"/>
                </a:solidFill>
              </a:rPr>
              <a:t>Mittelbaden </a:t>
            </a:r>
            <a:r>
              <a:rPr lang="de-DE" sz="1100" dirty="0">
                <a:solidFill>
                  <a:schemeClr val="tx2"/>
                </a:solidFill>
              </a:rPr>
              <a:t>liegt zwischen dem Schwarzwald und dem Oberrhein, sowie den Städten Karlsruhe, Straßburg und Lahr. Mittelbaden ist das bedeutendste Beeren- und Steinobstanbaugebiet Deutschlands. In der Region sind besonders günstige Standortverhältnisse für den Obstbau anzutreffen:</a:t>
            </a:r>
          </a:p>
          <a:p>
            <a:pPr lvl="0">
              <a:lnSpc>
                <a:spcPct val="150000"/>
              </a:lnSpc>
            </a:pPr>
            <a:r>
              <a:rPr lang="de-DE" sz="1100" dirty="0" smtClean="0">
                <a:solidFill>
                  <a:schemeClr val="tx2"/>
                </a:solidFill>
              </a:rPr>
              <a:t>• </a:t>
            </a:r>
            <a:r>
              <a:rPr lang="de-DE" sz="1100" dirty="0">
                <a:solidFill>
                  <a:schemeClr val="tx2"/>
                </a:solidFill>
              </a:rPr>
              <a:t>Sandige Lehm- tiefgründige Lößböden</a:t>
            </a:r>
          </a:p>
          <a:p>
            <a:pPr lvl="0">
              <a:lnSpc>
                <a:spcPct val="150000"/>
              </a:lnSpc>
            </a:pPr>
            <a:r>
              <a:rPr lang="de-DE" sz="1100" dirty="0">
                <a:solidFill>
                  <a:schemeClr val="tx2"/>
                </a:solidFill>
              </a:rPr>
              <a:t>• 850 mm durchschnittlicher Jahresniederschlag, der in der Vorbergzone auch 1.100-1.200 mm betragen kann</a:t>
            </a:r>
          </a:p>
          <a:p>
            <a:pPr lvl="0">
              <a:lnSpc>
                <a:spcPct val="150000"/>
              </a:lnSpc>
            </a:pPr>
            <a:r>
              <a:rPr lang="de-DE" sz="1100" dirty="0">
                <a:solidFill>
                  <a:schemeClr val="tx2"/>
                </a:solidFill>
              </a:rPr>
              <a:t>• 9,8 °C Jahresdurchschnittstemperatur</a:t>
            </a:r>
          </a:p>
          <a:p>
            <a:pPr lvl="0">
              <a:lnSpc>
                <a:spcPct val="150000"/>
              </a:lnSpc>
            </a:pPr>
            <a:r>
              <a:rPr lang="de-DE" sz="1100" dirty="0">
                <a:solidFill>
                  <a:schemeClr val="tx2"/>
                </a:solidFill>
              </a:rPr>
              <a:t>• 1.700-1.800 Sonnenscheinstunden pro Jahr</a:t>
            </a:r>
          </a:p>
          <a:p>
            <a:pPr lvl="0">
              <a:lnSpc>
                <a:spcPct val="150000"/>
              </a:lnSpc>
            </a:pPr>
            <a:r>
              <a:rPr lang="de-DE" sz="1100" dirty="0" smtClean="0">
                <a:solidFill>
                  <a:schemeClr val="tx2"/>
                </a:solidFill>
              </a:rPr>
              <a:t>Aufgrund </a:t>
            </a:r>
            <a:r>
              <a:rPr lang="de-DE" sz="1100" dirty="0">
                <a:solidFill>
                  <a:schemeClr val="tx2"/>
                </a:solidFill>
              </a:rPr>
              <a:t>des warmen Klimas spielt die </a:t>
            </a:r>
            <a:r>
              <a:rPr lang="de-DE" sz="1100" dirty="0" err="1">
                <a:solidFill>
                  <a:schemeClr val="tx2"/>
                </a:solidFill>
              </a:rPr>
              <a:t>Frühzeitigkeit</a:t>
            </a:r>
            <a:r>
              <a:rPr lang="de-DE" sz="1100" dirty="0">
                <a:solidFill>
                  <a:schemeClr val="tx2"/>
                </a:solidFill>
              </a:rPr>
              <a:t> beim Absatz eine entscheidende Rolle, die durch die Auswahl von frühreifenden Sorten forciert wird. Eine Besonderheit ist die Edelobstbrennerei. 20 % aller deutschen Abfindungsbrennereien befinden sich im Ortenaukreis. Das Brennwesen spielt deshalb für den Erhalt der landschaftsprägenden Kirsch-, Zwetschen- und Kernobstbäume eine große Rolle.</a:t>
            </a:r>
          </a:p>
          <a:p>
            <a:pPr lvl="0">
              <a:lnSpc>
                <a:spcPct val="150000"/>
              </a:lnSpc>
            </a:pPr>
            <a:endParaRPr lang="de-DE" sz="1000" dirty="0" smtClean="0">
              <a:solidFill>
                <a:schemeClr val="tx2"/>
              </a:solidFill>
            </a:endParaRPr>
          </a:p>
        </p:txBody>
      </p:sp>
      <p:sp>
        <p:nvSpPr>
          <p:cNvPr id="3" name="Foliennummernplatzhalter 2"/>
          <p:cNvSpPr>
            <a:spLocks noGrp="1"/>
          </p:cNvSpPr>
          <p:nvPr>
            <p:ph type="sldNum" sz="quarter" idx="12"/>
          </p:nvPr>
        </p:nvSpPr>
        <p:spPr/>
        <p:txBody>
          <a:bodyPr/>
          <a:lstStyle/>
          <a:p>
            <a:fld id="{98DE4113-5E83-40C7-8A58-6F9475E1AD1A}" type="slidenum">
              <a:rPr lang="de-DE" smtClean="0"/>
              <a:t>10</a:t>
            </a:fld>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376243"/>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bgerundetes Rechteck 6"/>
          <p:cNvSpPr/>
          <p:nvPr/>
        </p:nvSpPr>
        <p:spPr>
          <a:xfrm>
            <a:off x="262288" y="260648"/>
            <a:ext cx="7488832" cy="648072"/>
          </a:xfrm>
          <a:prstGeom prst="roundRect">
            <a:avLst/>
          </a:prstGeom>
        </p:spPr>
        <p:txBody>
          <a:bodyPr vert="horz" lIns="91440" tIns="45720" rIns="91440" bIns="45720" rtlCol="0" anchor="t">
            <a:noAutofit/>
          </a:bodyPr>
          <a:lstStyle/>
          <a:p>
            <a:pPr>
              <a:lnSpc>
                <a:spcPct val="150000"/>
              </a:lnSpc>
              <a:spcBef>
                <a:spcPct val="0"/>
              </a:spcBef>
            </a:pPr>
            <a:r>
              <a:rPr lang="de-DE" sz="1600" b="1" u="sng" dirty="0" smtClean="0">
                <a:solidFill>
                  <a:schemeClr val="tx2">
                    <a:lumMod val="75000"/>
                  </a:schemeClr>
                </a:solidFill>
                <a:latin typeface="+mj-lt"/>
                <a:ea typeface="+mj-ea"/>
                <a:cs typeface="Times New Roman" panose="02020603050405020304" pitchFamily="18" charset="0"/>
              </a:rPr>
              <a:t>Zahlen, Fakten, Hintergründe: Erwerbsobstbau </a:t>
            </a:r>
            <a:r>
              <a:rPr lang="de-DE" sz="1600" b="1" u="sng" dirty="0">
                <a:solidFill>
                  <a:schemeClr val="tx2">
                    <a:lumMod val="75000"/>
                  </a:schemeClr>
                </a:solidFill>
                <a:latin typeface="+mj-lt"/>
                <a:ea typeface="+mj-ea"/>
                <a:cs typeface="Times New Roman" panose="02020603050405020304" pitchFamily="18" charset="0"/>
              </a:rPr>
              <a:t>in Baden-Württemberg</a:t>
            </a:r>
            <a:r>
              <a:rPr lang="de-DE" sz="1600" b="1" u="sng" dirty="0" smtClean="0">
                <a:solidFill>
                  <a:schemeClr val="tx2">
                    <a:lumMod val="75000"/>
                  </a:schemeClr>
                </a:solidFill>
                <a:latin typeface="+mj-lt"/>
                <a:ea typeface="+mj-ea"/>
                <a:cs typeface="Times New Roman" panose="02020603050405020304" pitchFamily="18" charset="0"/>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086989"/>
            <a:ext cx="457200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060848"/>
            <a:ext cx="4212468" cy="2808312"/>
          </a:xfrm>
          <a:prstGeom prst="rect">
            <a:avLst/>
          </a:prstGeom>
        </p:spPr>
      </p:pic>
    </p:spTree>
    <p:extLst>
      <p:ext uri="{BB962C8B-B14F-4D97-AF65-F5344CB8AC3E}">
        <p14:creationId xmlns:p14="http://schemas.microsoft.com/office/powerpoint/2010/main" val="35213367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p:cNvSpPr/>
          <p:nvPr/>
        </p:nvSpPr>
        <p:spPr>
          <a:xfrm>
            <a:off x="125760" y="1052736"/>
            <a:ext cx="4446240" cy="44644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endParaRPr lang="de-DE" sz="1000" b="1" u="sng" dirty="0">
              <a:solidFill>
                <a:schemeClr val="tx2"/>
              </a:solidFill>
            </a:endParaRPr>
          </a:p>
          <a:p>
            <a:pPr lvl="0">
              <a:lnSpc>
                <a:spcPct val="150000"/>
              </a:lnSpc>
            </a:pPr>
            <a:r>
              <a:rPr lang="de-DE" sz="1400" b="1" dirty="0">
                <a:solidFill>
                  <a:srgbClr val="1F497D"/>
                </a:solidFill>
              </a:rPr>
              <a:t>Regionale Unterschiede beim Obstanbau in </a:t>
            </a:r>
          </a:p>
          <a:p>
            <a:pPr lvl="0">
              <a:lnSpc>
                <a:spcPct val="150000"/>
              </a:lnSpc>
            </a:pPr>
            <a:r>
              <a:rPr lang="de-DE" sz="1400" b="1" dirty="0">
                <a:solidFill>
                  <a:srgbClr val="1F497D"/>
                </a:solidFill>
              </a:rPr>
              <a:t>Baden-Württemberg </a:t>
            </a:r>
          </a:p>
          <a:p>
            <a:pPr lvl="0">
              <a:lnSpc>
                <a:spcPct val="150000"/>
              </a:lnSpc>
            </a:pPr>
            <a:endParaRPr lang="de-DE" sz="1100" dirty="0" smtClean="0">
              <a:solidFill>
                <a:schemeClr val="tx2"/>
              </a:solidFill>
            </a:endParaRPr>
          </a:p>
          <a:p>
            <a:pPr lvl="0">
              <a:lnSpc>
                <a:spcPct val="150000"/>
              </a:lnSpc>
            </a:pPr>
            <a:r>
              <a:rPr lang="de-DE" sz="1100" dirty="0" smtClean="0">
                <a:solidFill>
                  <a:schemeClr val="tx2"/>
                </a:solidFill>
              </a:rPr>
              <a:t>Der </a:t>
            </a:r>
            <a:r>
              <a:rPr lang="de-DE" sz="1100" b="1" dirty="0">
                <a:solidFill>
                  <a:schemeClr val="tx2"/>
                </a:solidFill>
              </a:rPr>
              <a:t>Rhein - Neckar - Kreis </a:t>
            </a:r>
            <a:r>
              <a:rPr lang="de-DE" sz="1100" dirty="0">
                <a:solidFill>
                  <a:schemeClr val="tx2"/>
                </a:solidFill>
              </a:rPr>
              <a:t>ist das nördlichste Anbaugebiet Baden - Württembergs. Es gliedert sich in </a:t>
            </a:r>
            <a:r>
              <a:rPr lang="de-DE" sz="1100" dirty="0" smtClean="0">
                <a:solidFill>
                  <a:schemeClr val="tx2"/>
                </a:solidFill>
              </a:rPr>
              <a:t>die Landschaftstypen</a:t>
            </a:r>
            <a:endParaRPr lang="de-DE" sz="1100" dirty="0">
              <a:solidFill>
                <a:schemeClr val="tx2"/>
              </a:solidFill>
            </a:endParaRPr>
          </a:p>
          <a:p>
            <a:pPr lvl="0">
              <a:lnSpc>
                <a:spcPct val="150000"/>
              </a:lnSpc>
            </a:pPr>
            <a:r>
              <a:rPr lang="de-DE" sz="1100" dirty="0" smtClean="0">
                <a:solidFill>
                  <a:schemeClr val="tx2"/>
                </a:solidFill>
              </a:rPr>
              <a:t>• </a:t>
            </a:r>
            <a:r>
              <a:rPr lang="de-DE" sz="1100" dirty="0" smtClean="0">
                <a:solidFill>
                  <a:schemeClr val="tx2"/>
                </a:solidFill>
              </a:rPr>
              <a:t>Bergstraße </a:t>
            </a:r>
            <a:r>
              <a:rPr lang="de-DE" sz="1100" dirty="0" smtClean="0">
                <a:solidFill>
                  <a:schemeClr val="tx2"/>
                </a:solidFill>
              </a:rPr>
              <a:t>mit tiefgründigen Lößlehmböden, die  beste Anbauvoraussetzungen </a:t>
            </a:r>
            <a:r>
              <a:rPr lang="de-DE" sz="1100" dirty="0">
                <a:solidFill>
                  <a:schemeClr val="tx2"/>
                </a:solidFill>
              </a:rPr>
              <a:t>für den </a:t>
            </a:r>
            <a:r>
              <a:rPr lang="de-DE" sz="1100" dirty="0" smtClean="0">
                <a:solidFill>
                  <a:schemeClr val="tx2"/>
                </a:solidFill>
              </a:rPr>
              <a:t>Obstbau bieten. </a:t>
            </a:r>
            <a:endParaRPr lang="de-DE" sz="1100" dirty="0">
              <a:solidFill>
                <a:schemeClr val="tx2"/>
              </a:solidFill>
            </a:endParaRPr>
          </a:p>
          <a:p>
            <a:pPr lvl="0">
              <a:lnSpc>
                <a:spcPct val="150000"/>
              </a:lnSpc>
            </a:pPr>
            <a:r>
              <a:rPr lang="de-DE" sz="1100" dirty="0">
                <a:solidFill>
                  <a:schemeClr val="tx2"/>
                </a:solidFill>
              </a:rPr>
              <a:t>• Rheinebene: Auf den größtenteils sandhaltigen Böden wird ebenfalls noch Obstanbau betrieben, bei den Sonderkulturen dominant sind jedoch Spargel (400 ha) und Tabak (584 ha).</a:t>
            </a:r>
          </a:p>
          <a:p>
            <a:pPr lvl="0">
              <a:lnSpc>
                <a:spcPct val="150000"/>
              </a:lnSpc>
            </a:pPr>
            <a:r>
              <a:rPr lang="de-DE" sz="1100" dirty="0">
                <a:solidFill>
                  <a:schemeClr val="tx2"/>
                </a:solidFill>
              </a:rPr>
              <a:t>• Odenwald: Überwiegend Buntsandstein-Verwitterungsboden. Neben ein wenig Himbeeranbau befinden sich hier zur Saftherstellung noch viele Streuobstbestände. Kraichgau: Klimatisch nicht ganz so begünstigt wie die </a:t>
            </a:r>
            <a:r>
              <a:rPr lang="de-DE" sz="1100" dirty="0" smtClean="0">
                <a:solidFill>
                  <a:schemeClr val="tx2"/>
                </a:solidFill>
              </a:rPr>
              <a:t>Bergstraße </a:t>
            </a:r>
            <a:r>
              <a:rPr lang="de-DE" sz="1100" dirty="0">
                <a:solidFill>
                  <a:schemeClr val="tx2"/>
                </a:solidFill>
              </a:rPr>
              <a:t>bietet das Kraichgau trotzdem noch gute Bedingungen für den Obstanbau. Lößablagerungen auf Kalkstein-Verwitterungsboden und ausreichend Niederschläge machen dies möglich</a:t>
            </a:r>
            <a:r>
              <a:rPr lang="de-DE" sz="1100" dirty="0" smtClean="0">
                <a:solidFill>
                  <a:schemeClr val="tx2"/>
                </a:solidFill>
              </a:rPr>
              <a:t>. </a:t>
            </a:r>
            <a:endParaRPr lang="de-DE" sz="1100" dirty="0">
              <a:solidFill>
                <a:schemeClr val="tx2"/>
              </a:solidFill>
            </a:endParaRPr>
          </a:p>
        </p:txBody>
      </p:sp>
      <p:sp>
        <p:nvSpPr>
          <p:cNvPr id="3" name="Foliennummernplatzhalter 2"/>
          <p:cNvSpPr>
            <a:spLocks noGrp="1"/>
          </p:cNvSpPr>
          <p:nvPr>
            <p:ph type="sldNum" sz="quarter" idx="12"/>
          </p:nvPr>
        </p:nvSpPr>
        <p:spPr/>
        <p:txBody>
          <a:bodyPr/>
          <a:lstStyle/>
          <a:p>
            <a:fld id="{98DE4113-5E83-40C7-8A58-6F9475E1AD1A}" type="slidenum">
              <a:rPr lang="de-DE" smtClean="0"/>
              <a:t>11</a:t>
            </a:fld>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376243"/>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bgerundetes Rechteck 6"/>
          <p:cNvSpPr/>
          <p:nvPr/>
        </p:nvSpPr>
        <p:spPr>
          <a:xfrm>
            <a:off x="262288" y="260648"/>
            <a:ext cx="7488832" cy="648072"/>
          </a:xfrm>
          <a:prstGeom prst="roundRect">
            <a:avLst/>
          </a:prstGeom>
        </p:spPr>
        <p:txBody>
          <a:bodyPr vert="horz" lIns="91440" tIns="45720" rIns="91440" bIns="45720" rtlCol="0" anchor="t">
            <a:noAutofit/>
          </a:bodyPr>
          <a:lstStyle/>
          <a:p>
            <a:pPr>
              <a:lnSpc>
                <a:spcPct val="150000"/>
              </a:lnSpc>
              <a:spcBef>
                <a:spcPct val="0"/>
              </a:spcBef>
            </a:pPr>
            <a:r>
              <a:rPr lang="de-DE" sz="1600" b="1" u="sng" dirty="0" smtClean="0">
                <a:solidFill>
                  <a:schemeClr val="tx2">
                    <a:lumMod val="75000"/>
                  </a:schemeClr>
                </a:solidFill>
                <a:latin typeface="+mj-lt"/>
                <a:ea typeface="+mj-ea"/>
                <a:cs typeface="Times New Roman" panose="02020603050405020304" pitchFamily="18" charset="0"/>
              </a:rPr>
              <a:t>Zahlen, Fakten, Hintergründe: Erwerbsobstbau </a:t>
            </a:r>
            <a:r>
              <a:rPr lang="de-DE" sz="1600" b="1" u="sng" dirty="0">
                <a:solidFill>
                  <a:schemeClr val="tx2">
                    <a:lumMod val="75000"/>
                  </a:schemeClr>
                </a:solidFill>
                <a:latin typeface="+mj-lt"/>
                <a:ea typeface="+mj-ea"/>
                <a:cs typeface="Times New Roman" panose="02020603050405020304" pitchFamily="18" charset="0"/>
              </a:rPr>
              <a:t>in Baden-Württemberg</a:t>
            </a:r>
            <a:r>
              <a:rPr lang="de-DE" sz="1600" b="1" u="sng" dirty="0" smtClean="0">
                <a:solidFill>
                  <a:schemeClr val="tx2">
                    <a:lumMod val="75000"/>
                  </a:schemeClr>
                </a:solidFill>
                <a:latin typeface="+mj-lt"/>
                <a:ea typeface="+mj-ea"/>
                <a:cs typeface="Times New Roman" panose="02020603050405020304" pitchFamily="18" charset="0"/>
              </a:rPr>
              <a:t>:</a:t>
            </a:r>
          </a:p>
        </p:txBody>
      </p:sp>
      <p:sp>
        <p:nvSpPr>
          <p:cNvPr id="10" name="Rechteck 9"/>
          <p:cNvSpPr/>
          <p:nvPr/>
        </p:nvSpPr>
        <p:spPr>
          <a:xfrm>
            <a:off x="395536" y="5775067"/>
            <a:ext cx="4572000" cy="246221"/>
          </a:xfrm>
          <a:prstGeom prst="rect">
            <a:avLst/>
          </a:prstGeom>
        </p:spPr>
        <p:txBody>
          <a:bodyPr>
            <a:spAutoFit/>
          </a:bodyPr>
          <a:lstStyle/>
          <a:p>
            <a:r>
              <a:rPr lang="de-DE" sz="1000" i="1" dirty="0" smtClean="0">
                <a:solidFill>
                  <a:schemeClr val="tx2"/>
                </a:solidFill>
              </a:rPr>
              <a:t>Quelle: www.obstbau.org</a:t>
            </a:r>
            <a:endParaRPr lang="de-DE" sz="1000" i="1" dirty="0">
              <a:solidFill>
                <a:schemeClr val="tx2"/>
              </a:solidFill>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88840"/>
            <a:ext cx="4320481" cy="2880320"/>
          </a:xfrm>
          <a:prstGeom prst="rect">
            <a:avLst/>
          </a:prstGeom>
        </p:spPr>
      </p:pic>
    </p:spTree>
    <p:extLst>
      <p:ext uri="{BB962C8B-B14F-4D97-AF65-F5344CB8AC3E}">
        <p14:creationId xmlns:p14="http://schemas.microsoft.com/office/powerpoint/2010/main" val="29891483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p:cNvSpPr/>
          <p:nvPr/>
        </p:nvSpPr>
        <p:spPr>
          <a:xfrm>
            <a:off x="125760" y="1556792"/>
            <a:ext cx="5526360" cy="3600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de-DE" sz="1400" b="1" dirty="0" smtClean="0">
                <a:solidFill>
                  <a:schemeClr val="tx2"/>
                </a:solidFill>
              </a:rPr>
              <a:t>Regionale Unterschiede beim Obstanbau in Baden-Württemberg </a:t>
            </a:r>
          </a:p>
          <a:p>
            <a:pPr lvl="0">
              <a:lnSpc>
                <a:spcPct val="150000"/>
              </a:lnSpc>
            </a:pPr>
            <a:r>
              <a:rPr lang="de-DE" sz="1050" dirty="0" smtClean="0">
                <a:solidFill>
                  <a:schemeClr val="tx2"/>
                </a:solidFill>
              </a:rPr>
              <a:t>Das </a:t>
            </a:r>
            <a:r>
              <a:rPr lang="de-DE" sz="1050" dirty="0">
                <a:solidFill>
                  <a:schemeClr val="tx2"/>
                </a:solidFill>
              </a:rPr>
              <a:t>Anbaugebiet </a:t>
            </a:r>
            <a:r>
              <a:rPr lang="de-DE" sz="1050" b="1" dirty="0">
                <a:solidFill>
                  <a:schemeClr val="tx2"/>
                </a:solidFill>
              </a:rPr>
              <a:t>Bodensee</a:t>
            </a:r>
            <a:r>
              <a:rPr lang="de-DE" sz="1050" dirty="0">
                <a:solidFill>
                  <a:schemeClr val="tx2"/>
                </a:solidFill>
              </a:rPr>
              <a:t> erstreckt sich über vier Landkreise, Konstanz, Lindau, Ravensburg und den Bodenseekreis und bildet ein geographisches Dreieck, das sich von den Eckpunkten Lindau im Osten und Stockach im Westen nördlich nach Ravensburg ausdehnt. Das Obstanbaugebiet weist eine Höhenlage von 400- 600 m über dem Meeresspiegel auf. Die Niederschlagsmenge nimmt von Osten nach Westen deutlich ab, sie liegt zwischen 1200 mm und 750 mm.</a:t>
            </a:r>
          </a:p>
          <a:p>
            <a:pPr lvl="0">
              <a:lnSpc>
                <a:spcPct val="150000"/>
              </a:lnSpc>
            </a:pPr>
            <a:r>
              <a:rPr lang="de-DE" sz="1050" u="sng" dirty="0" smtClean="0">
                <a:solidFill>
                  <a:schemeClr val="tx2"/>
                </a:solidFill>
              </a:rPr>
              <a:t>Bedeutung </a:t>
            </a:r>
            <a:r>
              <a:rPr lang="de-DE" sz="1050" u="sng" dirty="0">
                <a:solidFill>
                  <a:schemeClr val="tx2"/>
                </a:solidFill>
              </a:rPr>
              <a:t>des Obstbaus</a:t>
            </a:r>
          </a:p>
          <a:p>
            <a:pPr lvl="0">
              <a:lnSpc>
                <a:spcPct val="150000"/>
              </a:lnSpc>
            </a:pPr>
            <a:r>
              <a:rPr lang="de-DE" sz="1050" dirty="0">
                <a:solidFill>
                  <a:schemeClr val="tx2"/>
                </a:solidFill>
              </a:rPr>
              <a:t>Der Obstbau am Bodensee hat eine lange Tradition. </a:t>
            </a:r>
            <a:r>
              <a:rPr lang="de-DE" sz="1050" dirty="0" err="1">
                <a:solidFill>
                  <a:schemeClr val="tx2"/>
                </a:solidFill>
              </a:rPr>
              <a:t>Ortschaftsnamen</a:t>
            </a:r>
            <a:r>
              <a:rPr lang="de-DE" sz="1050" dirty="0">
                <a:solidFill>
                  <a:schemeClr val="tx2"/>
                </a:solidFill>
              </a:rPr>
              <a:t> wie </a:t>
            </a:r>
            <a:r>
              <a:rPr lang="de-DE" sz="1050" dirty="0" err="1">
                <a:solidFill>
                  <a:schemeClr val="tx2"/>
                </a:solidFill>
              </a:rPr>
              <a:t>Birnau</a:t>
            </a:r>
            <a:r>
              <a:rPr lang="de-DE" sz="1050" dirty="0">
                <a:solidFill>
                  <a:schemeClr val="tx2"/>
                </a:solidFill>
              </a:rPr>
              <a:t>, </a:t>
            </a:r>
            <a:r>
              <a:rPr lang="de-DE" sz="1050" dirty="0" err="1">
                <a:solidFill>
                  <a:schemeClr val="tx2"/>
                </a:solidFill>
              </a:rPr>
              <a:t>Apflau</a:t>
            </a:r>
            <a:r>
              <a:rPr lang="de-DE" sz="1050" dirty="0">
                <a:solidFill>
                  <a:schemeClr val="tx2"/>
                </a:solidFill>
              </a:rPr>
              <a:t> oder </a:t>
            </a:r>
            <a:r>
              <a:rPr lang="de-DE" sz="1050" dirty="0" err="1" smtClean="0">
                <a:solidFill>
                  <a:schemeClr val="tx2"/>
                </a:solidFill>
              </a:rPr>
              <a:t>Nußdorf</a:t>
            </a:r>
            <a:r>
              <a:rPr lang="de-DE" sz="1050" dirty="0" smtClean="0">
                <a:solidFill>
                  <a:schemeClr val="tx2"/>
                </a:solidFill>
              </a:rPr>
              <a:t> </a:t>
            </a:r>
            <a:r>
              <a:rPr lang="de-DE" sz="1050" dirty="0">
                <a:solidFill>
                  <a:schemeClr val="tx2"/>
                </a:solidFill>
              </a:rPr>
              <a:t>zeugen davon, dass in diesem vom Bodensee klimatisch begünstigten Gebiet der Obstbau sehr früh beheimatet war. Der Obstbau diente lange der Selbstversorgung und wurde in Krisenzeiten zur Volksernährung herangezogen. Seit den 50er Jahren hat der Obstbau einen Wandel durchgemacht, wie kaum ein anderer landwirtschaftlicher Bereich, und zwar bedingt durch den außerordentlichen Verdrängungswettbewerb innerhalb der Europäischen Gemeinschaft. Mit dem Generalplan zur Neuordnung des Obstbaus in Baden-Württemberg wurde der Grundstock gelegt für den heutigen modernen Obstbau, wie er am Bodensee anzutreffen ist. Die Hauptkultur der rund 1.600 Erwerbsobstbaubetriebe ist mit über 7.000 ha Anbaufläche, der Apfel.</a:t>
            </a:r>
          </a:p>
        </p:txBody>
      </p:sp>
      <p:sp>
        <p:nvSpPr>
          <p:cNvPr id="3" name="Foliennummernplatzhalter 2"/>
          <p:cNvSpPr>
            <a:spLocks noGrp="1"/>
          </p:cNvSpPr>
          <p:nvPr>
            <p:ph type="sldNum" sz="quarter" idx="12"/>
          </p:nvPr>
        </p:nvSpPr>
        <p:spPr/>
        <p:txBody>
          <a:bodyPr/>
          <a:lstStyle/>
          <a:p>
            <a:fld id="{98DE4113-5E83-40C7-8A58-6F9475E1AD1A}" type="slidenum">
              <a:rPr lang="de-DE" smtClean="0"/>
              <a:t>12</a:t>
            </a:fld>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376243"/>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bgerundetes Rechteck 6"/>
          <p:cNvSpPr/>
          <p:nvPr/>
        </p:nvSpPr>
        <p:spPr>
          <a:xfrm>
            <a:off x="262288" y="260648"/>
            <a:ext cx="7488832" cy="648072"/>
          </a:xfrm>
          <a:prstGeom prst="roundRect">
            <a:avLst/>
          </a:prstGeom>
        </p:spPr>
        <p:txBody>
          <a:bodyPr vert="horz" lIns="91440" tIns="45720" rIns="91440" bIns="45720" rtlCol="0" anchor="t">
            <a:noAutofit/>
          </a:bodyPr>
          <a:lstStyle/>
          <a:p>
            <a:pPr>
              <a:lnSpc>
                <a:spcPct val="150000"/>
              </a:lnSpc>
              <a:spcBef>
                <a:spcPct val="0"/>
              </a:spcBef>
            </a:pPr>
            <a:r>
              <a:rPr lang="de-DE" sz="1600" b="1" u="sng" dirty="0" smtClean="0">
                <a:solidFill>
                  <a:schemeClr val="tx2">
                    <a:lumMod val="75000"/>
                  </a:schemeClr>
                </a:solidFill>
                <a:latin typeface="+mj-lt"/>
                <a:ea typeface="+mj-ea"/>
                <a:cs typeface="Times New Roman" panose="02020603050405020304" pitchFamily="18" charset="0"/>
              </a:rPr>
              <a:t>Zahlen, Fakten, Hintergründe: Erwerbsobstbau </a:t>
            </a:r>
            <a:r>
              <a:rPr lang="de-DE" sz="1600" b="1" u="sng" dirty="0">
                <a:solidFill>
                  <a:schemeClr val="tx2">
                    <a:lumMod val="75000"/>
                  </a:schemeClr>
                </a:solidFill>
                <a:latin typeface="+mj-lt"/>
                <a:ea typeface="+mj-ea"/>
                <a:cs typeface="Times New Roman" panose="02020603050405020304" pitchFamily="18" charset="0"/>
              </a:rPr>
              <a:t>in Baden-Württemberg</a:t>
            </a:r>
            <a:r>
              <a:rPr lang="de-DE" sz="1600" b="1" u="sng" dirty="0" smtClean="0">
                <a:solidFill>
                  <a:schemeClr val="tx2">
                    <a:lumMod val="75000"/>
                  </a:schemeClr>
                </a:solidFill>
                <a:latin typeface="+mj-lt"/>
                <a:ea typeface="+mj-ea"/>
                <a:cs typeface="Times New Roman" panose="02020603050405020304" pitchFamily="18" charset="0"/>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733256"/>
            <a:ext cx="457200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9139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p:cNvSpPr/>
          <p:nvPr/>
        </p:nvSpPr>
        <p:spPr>
          <a:xfrm>
            <a:off x="107504" y="1052736"/>
            <a:ext cx="8406680" cy="3744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de-DE" sz="1200" b="1" dirty="0" smtClean="0">
                <a:solidFill>
                  <a:schemeClr val="tx2"/>
                </a:solidFill>
              </a:rPr>
              <a:t>Streuobstanbau in Baden-Württemberg </a:t>
            </a:r>
          </a:p>
          <a:p>
            <a:pPr lvl="0">
              <a:lnSpc>
                <a:spcPct val="150000"/>
              </a:lnSpc>
            </a:pPr>
            <a:r>
              <a:rPr lang="de-DE" sz="1100" dirty="0" smtClean="0">
                <a:solidFill>
                  <a:schemeClr val="tx2"/>
                </a:solidFill>
              </a:rPr>
              <a:t>Der </a:t>
            </a:r>
            <a:r>
              <a:rPr lang="de-DE" sz="1100" dirty="0">
                <a:solidFill>
                  <a:schemeClr val="tx2"/>
                </a:solidFill>
              </a:rPr>
              <a:t>Anbau von Obst besitzt in Baden-Württemberg eine lange Tradition. Streuobstanlagen prägen seit mehr als 150 Jahren die Landschaft. Charakteristisch für den Obstanbau in Baden-Württemberg </a:t>
            </a:r>
            <a:r>
              <a:rPr lang="de-DE" sz="1100">
                <a:solidFill>
                  <a:schemeClr val="tx2"/>
                </a:solidFill>
              </a:rPr>
              <a:t>ist </a:t>
            </a:r>
            <a:r>
              <a:rPr lang="de-DE" sz="1100" smtClean="0">
                <a:solidFill>
                  <a:schemeClr val="tx2"/>
                </a:solidFill>
              </a:rPr>
              <a:t> - neben </a:t>
            </a:r>
            <a:r>
              <a:rPr lang="de-DE" sz="1100" dirty="0">
                <a:solidFill>
                  <a:schemeClr val="tx2"/>
                </a:solidFill>
              </a:rPr>
              <a:t>dem </a:t>
            </a:r>
            <a:r>
              <a:rPr lang="de-DE" sz="1100">
                <a:solidFill>
                  <a:schemeClr val="tx2"/>
                </a:solidFill>
              </a:rPr>
              <a:t>intensiven </a:t>
            </a:r>
            <a:r>
              <a:rPr lang="de-DE" sz="1100" smtClean="0">
                <a:solidFill>
                  <a:schemeClr val="tx2"/>
                </a:solidFill>
              </a:rPr>
              <a:t>Erwerbsobstanbau - auch </a:t>
            </a:r>
            <a:r>
              <a:rPr lang="de-DE" sz="1100" dirty="0">
                <a:solidFill>
                  <a:schemeClr val="tx2"/>
                </a:solidFill>
              </a:rPr>
              <a:t>der umfangreiche, weit verbreitete und traditionelle Streu- und Gartenobstbau. Die Obsternten in Baden-Württemberg sind besonders im Streuobstanbau durch einen regelmäßigen Wechsel von ertragsschwachen und ertragsstarken Jahren gekennzeichnet. Vor allem die Apfel- und Birnenernte unterliegt der Alternanz. Diese von Jahr zu Jahr auftretenden starken Ernteschwankungen beeinflussen die Marktsituation auch im Marktobstanbau in den Herbst- und frühen Wintermonaten erheblich. Die Ernte aus dem Streuobstbau dient vor allem der Mostobsterzeugung. </a:t>
            </a:r>
            <a:r>
              <a:rPr lang="de-DE" sz="1100" dirty="0" smtClean="0">
                <a:solidFill>
                  <a:schemeClr val="tx2"/>
                </a:solidFill>
              </a:rPr>
              <a:t>Das </a:t>
            </a:r>
            <a:r>
              <a:rPr lang="de-DE" sz="1100" dirty="0">
                <a:solidFill>
                  <a:schemeClr val="tx2"/>
                </a:solidFill>
              </a:rPr>
              <a:t>Land Baden-Württemberg fördert Streuobstbestände unter anderem mit dem </a:t>
            </a:r>
            <a:r>
              <a:rPr lang="de-DE" sz="1100" dirty="0" smtClean="0">
                <a:solidFill>
                  <a:schemeClr val="tx2"/>
                </a:solidFill>
              </a:rPr>
              <a:t>FAKT-Programm </a:t>
            </a:r>
            <a:r>
              <a:rPr lang="de-DE" sz="1100" dirty="0">
                <a:solidFill>
                  <a:schemeClr val="tx2"/>
                </a:solidFill>
              </a:rPr>
              <a:t>und der Landschaftspflegerichtlinie. 2009 wurden die Ergebnisse der landesweiten Streuobsterhebung veröffentlicht. Aus den erhobenen Daten geht hervor, dass die Streuobstfläche im Jahr 2005 ca. 116.000 ha betrug. Die Zahl der Bäume reduzierte sich gegenüber der letzten Schätzung aus dem Jahr 1990 um 2,1 Mio. Bäume auf 9,3 Mio. Stück. Diese Zahlen </a:t>
            </a:r>
            <a:r>
              <a:rPr lang="de-DE" sz="1100" dirty="0" smtClean="0">
                <a:solidFill>
                  <a:schemeClr val="tx2"/>
                </a:solidFill>
              </a:rPr>
              <a:t>verdeutlichen </a:t>
            </a:r>
            <a:r>
              <a:rPr lang="de-DE" sz="1100" dirty="0">
                <a:solidFill>
                  <a:schemeClr val="tx2"/>
                </a:solidFill>
              </a:rPr>
              <a:t>die seit Jahren abnehmende Tendenz der Streuobstbestände. Hinsichtlich der Zusammensetzung nach Baumarten haben sich seit 1965 die Anteile an Kirsch- und Walnussbäumen vergrößert, während der Bestand an Zwetschgenbäumen abgenommen hat. Eine Veränderung bei Apfel- und Birnenbäumen konnte nicht festgestellt werden. </a:t>
            </a:r>
          </a:p>
          <a:p>
            <a:pPr lvl="0">
              <a:lnSpc>
                <a:spcPct val="150000"/>
              </a:lnSpc>
            </a:pPr>
            <a:endParaRPr lang="de-DE" sz="700" b="1" u="sng" dirty="0">
              <a:solidFill>
                <a:schemeClr val="tx2"/>
              </a:solidFill>
            </a:endParaRPr>
          </a:p>
        </p:txBody>
      </p:sp>
      <p:sp>
        <p:nvSpPr>
          <p:cNvPr id="3" name="Foliennummernplatzhalter 2"/>
          <p:cNvSpPr>
            <a:spLocks noGrp="1"/>
          </p:cNvSpPr>
          <p:nvPr>
            <p:ph type="sldNum" sz="quarter" idx="12"/>
          </p:nvPr>
        </p:nvSpPr>
        <p:spPr/>
        <p:txBody>
          <a:bodyPr/>
          <a:lstStyle/>
          <a:p>
            <a:fld id="{98DE4113-5E83-40C7-8A58-6F9475E1AD1A}" type="slidenum">
              <a:rPr lang="de-DE" smtClean="0"/>
              <a:t>13</a:t>
            </a:fld>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376243"/>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334296" y="4725144"/>
            <a:ext cx="4165696" cy="246221"/>
          </a:xfrm>
          <a:prstGeom prst="rect">
            <a:avLst/>
          </a:prstGeom>
          <a:noFill/>
        </p:spPr>
        <p:txBody>
          <a:bodyPr wrap="square" rtlCol="0">
            <a:spAutoFit/>
          </a:bodyPr>
          <a:lstStyle/>
          <a:p>
            <a:r>
              <a:rPr lang="de-DE" sz="1000" dirty="0" smtClean="0">
                <a:solidFill>
                  <a:schemeClr val="tx2"/>
                </a:solidFill>
              </a:rPr>
              <a:t>Quelle: LEL Baden-Württemberg, Marktbericht </a:t>
            </a:r>
            <a:r>
              <a:rPr lang="de-DE" sz="1000" dirty="0">
                <a:solidFill>
                  <a:schemeClr val="tx2"/>
                </a:solidFill>
              </a:rPr>
              <a:t> </a:t>
            </a:r>
            <a:r>
              <a:rPr lang="de-DE" sz="1000" dirty="0" smtClean="0">
                <a:solidFill>
                  <a:schemeClr val="tx2"/>
                </a:solidFill>
              </a:rPr>
              <a:t>Obst</a:t>
            </a:r>
            <a:endParaRPr lang="de-DE" sz="1000" dirty="0">
              <a:solidFill>
                <a:schemeClr val="tx2"/>
              </a:solidFill>
            </a:endParaRPr>
          </a:p>
        </p:txBody>
      </p:sp>
      <p:sp>
        <p:nvSpPr>
          <p:cNvPr id="9" name="Abgerundetes Rechteck 8"/>
          <p:cNvSpPr/>
          <p:nvPr/>
        </p:nvSpPr>
        <p:spPr>
          <a:xfrm>
            <a:off x="262288" y="260648"/>
            <a:ext cx="7488832" cy="648072"/>
          </a:xfrm>
          <a:prstGeom prst="roundRect">
            <a:avLst/>
          </a:prstGeom>
        </p:spPr>
        <p:txBody>
          <a:bodyPr vert="horz" lIns="91440" tIns="45720" rIns="91440" bIns="45720" rtlCol="0" anchor="t">
            <a:noAutofit/>
          </a:bodyPr>
          <a:lstStyle/>
          <a:p>
            <a:pPr>
              <a:lnSpc>
                <a:spcPct val="150000"/>
              </a:lnSpc>
              <a:spcBef>
                <a:spcPct val="0"/>
              </a:spcBef>
            </a:pPr>
            <a:r>
              <a:rPr lang="de-DE" sz="1600" b="1" u="sng" dirty="0" smtClean="0">
                <a:solidFill>
                  <a:schemeClr val="tx2">
                    <a:lumMod val="75000"/>
                  </a:schemeClr>
                </a:solidFill>
                <a:latin typeface="+mj-lt"/>
                <a:ea typeface="+mj-ea"/>
                <a:cs typeface="Times New Roman" panose="02020603050405020304" pitchFamily="18" charset="0"/>
              </a:rPr>
              <a:t>Zahlen, Fakten, Hintergründe: Erwerbsobstbau </a:t>
            </a:r>
            <a:r>
              <a:rPr lang="de-DE" sz="1600" b="1" u="sng" dirty="0">
                <a:solidFill>
                  <a:schemeClr val="tx2">
                    <a:lumMod val="75000"/>
                  </a:schemeClr>
                </a:solidFill>
                <a:latin typeface="+mj-lt"/>
                <a:ea typeface="+mj-ea"/>
                <a:cs typeface="Times New Roman" panose="02020603050405020304" pitchFamily="18" charset="0"/>
              </a:rPr>
              <a:t>in Baden-Württemberg</a:t>
            </a:r>
            <a:r>
              <a:rPr lang="de-DE" sz="1600" b="1" u="sng" dirty="0" smtClean="0">
                <a:solidFill>
                  <a:schemeClr val="tx2">
                    <a:lumMod val="75000"/>
                  </a:schemeClr>
                </a:solidFill>
                <a:latin typeface="+mj-lt"/>
                <a:ea typeface="+mj-ea"/>
                <a:cs typeface="Times New Roman" panose="02020603050405020304" pitchFamily="18" charset="0"/>
              </a:rPr>
              <a:t>:</a:t>
            </a:r>
          </a:p>
        </p:txBody>
      </p:sp>
    </p:spTree>
    <p:extLst>
      <p:ext uri="{BB962C8B-B14F-4D97-AF65-F5344CB8AC3E}">
        <p14:creationId xmlns:p14="http://schemas.microsoft.com/office/powerpoint/2010/main" val="3945573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3" y="2354957"/>
            <a:ext cx="7772400" cy="1362075"/>
          </a:xfrm>
        </p:spPr>
        <p:txBody>
          <a:bodyPr>
            <a:normAutofit/>
          </a:bodyPr>
          <a:lstStyle/>
          <a:p>
            <a:r>
              <a:rPr lang="de-DE" sz="3200" dirty="0" smtClean="0">
                <a:solidFill>
                  <a:schemeClr val="accent3">
                    <a:lumMod val="50000"/>
                  </a:schemeClr>
                </a:solidFill>
              </a:rPr>
              <a:t>So erzeugen wir Obst in</a:t>
            </a:r>
            <a:br>
              <a:rPr lang="de-DE" sz="3200" dirty="0" smtClean="0">
                <a:solidFill>
                  <a:schemeClr val="accent3">
                    <a:lumMod val="50000"/>
                  </a:schemeClr>
                </a:solidFill>
              </a:rPr>
            </a:br>
            <a:r>
              <a:rPr lang="de-DE" sz="3200" dirty="0" smtClean="0">
                <a:solidFill>
                  <a:schemeClr val="accent3">
                    <a:lumMod val="50000"/>
                  </a:schemeClr>
                </a:solidFill>
              </a:rPr>
              <a:t>Baden-Württemberg.</a:t>
            </a:r>
            <a:endParaRPr lang="de-DE" sz="3600" dirty="0">
              <a:solidFill>
                <a:schemeClr val="accent3">
                  <a:lumMod val="50000"/>
                </a:schemeClr>
              </a:solidFill>
            </a:endParaRPr>
          </a:p>
        </p:txBody>
      </p:sp>
      <p:sp>
        <p:nvSpPr>
          <p:cNvPr id="3" name="Textplatzhalter 2"/>
          <p:cNvSpPr>
            <a:spLocks noGrp="1"/>
          </p:cNvSpPr>
          <p:nvPr>
            <p:ph type="body" idx="1"/>
          </p:nvPr>
        </p:nvSpPr>
        <p:spPr>
          <a:xfrm>
            <a:off x="722313" y="854770"/>
            <a:ext cx="7772400" cy="1500187"/>
          </a:xfrm>
        </p:spPr>
        <p:txBody>
          <a:bodyPr>
            <a:normAutofit/>
          </a:bodyPr>
          <a:lstStyle/>
          <a:p>
            <a:r>
              <a:rPr lang="de-DE" u="sng" dirty="0" smtClean="0">
                <a:solidFill>
                  <a:schemeClr val="tx1"/>
                </a:solidFill>
              </a:rPr>
              <a:t>Faktenblätter zu den Unterrichtsmaterialien „Obst“:</a:t>
            </a:r>
          </a:p>
          <a:p>
            <a:endParaRPr lang="de-DE" b="1" dirty="0" smtClean="0">
              <a:solidFill>
                <a:schemeClr val="tx1"/>
              </a:solidFill>
            </a:endParaRPr>
          </a:p>
          <a:p>
            <a:r>
              <a:rPr lang="de-DE" b="1" dirty="0" smtClean="0">
                <a:solidFill>
                  <a:schemeClr val="tx1"/>
                </a:solidFill>
              </a:rPr>
              <a:t>Willkommen in der Wirklichkeit</a:t>
            </a:r>
            <a:endParaRPr lang="de-DE" b="1" dirty="0">
              <a:solidFill>
                <a:schemeClr val="tx1"/>
              </a:solidFill>
            </a:endParaRPr>
          </a:p>
        </p:txBody>
      </p:sp>
      <p:sp>
        <p:nvSpPr>
          <p:cNvPr id="4" name="Fußzeilenplatzhalter 3"/>
          <p:cNvSpPr>
            <a:spLocks noGrp="1"/>
          </p:cNvSpPr>
          <p:nvPr>
            <p:ph type="ftr" sz="quarter" idx="11"/>
          </p:nvPr>
        </p:nvSpPr>
        <p:spPr/>
        <p:txBody>
          <a:bodyPr/>
          <a:lstStyle/>
          <a:p>
            <a:r>
              <a:rPr lang="de-DE" dirty="0" smtClean="0"/>
              <a:t>Unterrichtsmaterialien „Obst“ LoB-BW.de</a:t>
            </a:r>
            <a:endParaRPr lang="de-DE" dirty="0"/>
          </a:p>
        </p:txBody>
      </p:sp>
      <p:sp>
        <p:nvSpPr>
          <p:cNvPr id="5" name="Foliennummernplatzhalter 4"/>
          <p:cNvSpPr>
            <a:spLocks noGrp="1"/>
          </p:cNvSpPr>
          <p:nvPr>
            <p:ph type="sldNum" sz="quarter" idx="12"/>
          </p:nvPr>
        </p:nvSpPr>
        <p:spPr/>
        <p:txBody>
          <a:bodyPr/>
          <a:lstStyle/>
          <a:p>
            <a:fld id="{C016B2C9-BFCA-4D9F-8270-DBBBE15C5C73}" type="slidenum">
              <a:rPr lang="de-DE" smtClean="0"/>
              <a:t>2</a:t>
            </a:fld>
            <a:endParaRPr lang="de-DE"/>
          </a:p>
        </p:txBody>
      </p:sp>
      <p:sp>
        <p:nvSpPr>
          <p:cNvPr id="9" name="Textplatzhalter 2"/>
          <p:cNvSpPr txBox="1">
            <a:spLocks/>
          </p:cNvSpPr>
          <p:nvPr/>
        </p:nvSpPr>
        <p:spPr>
          <a:xfrm>
            <a:off x="755576" y="4077072"/>
            <a:ext cx="7772400" cy="1008112"/>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de-DE" b="1" dirty="0" smtClean="0">
                <a:solidFill>
                  <a:schemeClr val="tx1"/>
                </a:solidFill>
              </a:rPr>
              <a:t>Zahlen, Fakten</a:t>
            </a:r>
            <a:r>
              <a:rPr lang="de-DE" b="1" dirty="0">
                <a:solidFill>
                  <a:schemeClr val="tx1"/>
                </a:solidFill>
              </a:rPr>
              <a:t>, Hintergründe: </a:t>
            </a:r>
            <a:endParaRPr lang="de-DE" b="1" dirty="0" smtClean="0">
              <a:solidFill>
                <a:schemeClr val="tx1"/>
              </a:solidFill>
            </a:endParaRPr>
          </a:p>
          <a:p>
            <a:r>
              <a:rPr lang="de-DE" b="1" dirty="0" smtClean="0">
                <a:solidFill>
                  <a:schemeClr val="tx1"/>
                </a:solidFill>
              </a:rPr>
              <a:t>2.  Anbaudaten, Anbau-Entwicklung, Verwendung und </a:t>
            </a:r>
          </a:p>
          <a:p>
            <a:r>
              <a:rPr lang="de-DE" b="1" dirty="0" smtClean="0">
                <a:solidFill>
                  <a:schemeClr val="tx1"/>
                </a:solidFill>
              </a:rPr>
              <a:t>     Obstanbau nach Regionen</a:t>
            </a:r>
            <a:endParaRPr lang="de-DE" b="1" dirty="0">
              <a:solidFill>
                <a:schemeClr val="tx1"/>
              </a:solidFill>
            </a:endParaRPr>
          </a:p>
          <a:p>
            <a:endParaRPr lang="de-DE" b="1" dirty="0">
              <a:solidFill>
                <a:schemeClr val="tx1"/>
              </a:solidFill>
            </a:endParaRPr>
          </a:p>
        </p:txBody>
      </p:sp>
    </p:spTree>
    <p:extLst>
      <p:ext uri="{BB962C8B-B14F-4D97-AF65-F5344CB8AC3E}">
        <p14:creationId xmlns:p14="http://schemas.microsoft.com/office/powerpoint/2010/main" val="3999236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262288" y="260648"/>
            <a:ext cx="7488832" cy="648072"/>
          </a:xfrm>
          <a:prstGeom prst="roundRect">
            <a:avLst/>
          </a:prstGeom>
        </p:spPr>
        <p:txBody>
          <a:bodyPr vert="horz" lIns="91440" tIns="45720" rIns="91440" bIns="45720" rtlCol="0" anchor="t">
            <a:noAutofit/>
          </a:bodyPr>
          <a:lstStyle/>
          <a:p>
            <a:pPr>
              <a:lnSpc>
                <a:spcPct val="150000"/>
              </a:lnSpc>
              <a:spcBef>
                <a:spcPct val="0"/>
              </a:spcBef>
            </a:pPr>
            <a:r>
              <a:rPr lang="de-DE" sz="1600" b="1" u="sng" dirty="0" smtClean="0">
                <a:solidFill>
                  <a:schemeClr val="tx2">
                    <a:lumMod val="75000"/>
                  </a:schemeClr>
                </a:solidFill>
                <a:latin typeface="+mj-lt"/>
                <a:ea typeface="+mj-ea"/>
                <a:cs typeface="Times New Roman" panose="02020603050405020304" pitchFamily="18" charset="0"/>
              </a:rPr>
              <a:t>Zahlen, Fakten, Hintergründe: Getreideanbau </a:t>
            </a:r>
            <a:r>
              <a:rPr lang="de-DE" sz="1600" b="1" u="sng" dirty="0">
                <a:solidFill>
                  <a:schemeClr val="tx2">
                    <a:lumMod val="75000"/>
                  </a:schemeClr>
                </a:solidFill>
                <a:latin typeface="+mj-lt"/>
                <a:ea typeface="+mj-ea"/>
                <a:cs typeface="Times New Roman" panose="02020603050405020304" pitchFamily="18" charset="0"/>
              </a:rPr>
              <a:t>in Baden-Württemberg</a:t>
            </a:r>
            <a:r>
              <a:rPr lang="de-DE" sz="1600" b="1" u="sng" dirty="0" smtClean="0">
                <a:solidFill>
                  <a:schemeClr val="tx2">
                    <a:lumMod val="75000"/>
                  </a:schemeClr>
                </a:solidFill>
                <a:latin typeface="+mj-lt"/>
                <a:ea typeface="+mj-ea"/>
                <a:cs typeface="Times New Roman" panose="02020603050405020304" pitchFamily="18" charset="0"/>
              </a:rPr>
              <a:t>:</a:t>
            </a:r>
          </a:p>
        </p:txBody>
      </p:sp>
      <p:sp>
        <p:nvSpPr>
          <p:cNvPr id="3" name="Foliennummernplatzhalter 2"/>
          <p:cNvSpPr>
            <a:spLocks noGrp="1"/>
          </p:cNvSpPr>
          <p:nvPr>
            <p:ph type="sldNum" sz="quarter" idx="12"/>
          </p:nvPr>
        </p:nvSpPr>
        <p:spPr/>
        <p:txBody>
          <a:bodyPr/>
          <a:lstStyle/>
          <a:p>
            <a:fld id="{98DE4113-5E83-40C7-8A58-6F9475E1AD1A}" type="slidenum">
              <a:rPr lang="de-DE" smtClean="0"/>
              <a:t>3</a:t>
            </a:fld>
            <a:endParaRPr lang="de-DE" dirty="0"/>
          </a:p>
        </p:txBody>
      </p:sp>
      <p:sp>
        <p:nvSpPr>
          <p:cNvPr id="2" name="Textfeld 1"/>
          <p:cNvSpPr txBox="1"/>
          <p:nvPr/>
        </p:nvSpPr>
        <p:spPr>
          <a:xfrm>
            <a:off x="3059832" y="3171745"/>
            <a:ext cx="4165696" cy="246221"/>
          </a:xfrm>
          <a:prstGeom prst="rect">
            <a:avLst/>
          </a:prstGeom>
          <a:noFill/>
        </p:spPr>
        <p:txBody>
          <a:bodyPr wrap="square" rtlCol="0">
            <a:spAutoFit/>
          </a:bodyPr>
          <a:lstStyle/>
          <a:p>
            <a:r>
              <a:rPr lang="de-DE" sz="1000" dirty="0" smtClean="0"/>
              <a:t>Quelle: LEL, Marktbericht </a:t>
            </a:r>
            <a:r>
              <a:rPr lang="de-DE" sz="1000" dirty="0"/>
              <a:t> </a:t>
            </a:r>
            <a:r>
              <a:rPr lang="de-DE" sz="1000" dirty="0" smtClean="0"/>
              <a:t>Obst, </a:t>
            </a:r>
            <a:r>
              <a:rPr lang="de-DE" sz="1000" dirty="0" err="1" smtClean="0"/>
              <a:t>StaLa</a:t>
            </a:r>
            <a:r>
              <a:rPr lang="de-DE" sz="1000" dirty="0" smtClean="0"/>
              <a:t> BW</a:t>
            </a:r>
            <a:endParaRPr lang="de-DE" sz="1000" dirty="0"/>
          </a:p>
        </p:txBody>
      </p:sp>
      <p:sp>
        <p:nvSpPr>
          <p:cNvPr id="4" name="Textfeld 3"/>
          <p:cNvSpPr txBox="1"/>
          <p:nvPr/>
        </p:nvSpPr>
        <p:spPr>
          <a:xfrm>
            <a:off x="395536" y="980728"/>
            <a:ext cx="2092881" cy="307777"/>
          </a:xfrm>
          <a:prstGeom prst="rect">
            <a:avLst/>
          </a:prstGeom>
          <a:noFill/>
        </p:spPr>
        <p:txBody>
          <a:bodyPr wrap="none" rtlCol="0">
            <a:spAutoFit/>
          </a:bodyPr>
          <a:lstStyle/>
          <a:p>
            <a:r>
              <a:rPr lang="de-DE" sz="1400" b="1" dirty="0" smtClean="0">
                <a:solidFill>
                  <a:schemeClr val="tx2"/>
                </a:solidFill>
              </a:rPr>
              <a:t>Marktobstanbau </a:t>
            </a:r>
            <a:r>
              <a:rPr lang="de-DE" sz="1400" b="1" dirty="0">
                <a:solidFill>
                  <a:schemeClr val="tx2"/>
                </a:solidFill>
              </a:rPr>
              <a:t>in </a:t>
            </a:r>
            <a:r>
              <a:rPr lang="de-DE" sz="1400" b="1" dirty="0" err="1" smtClean="0">
                <a:solidFill>
                  <a:schemeClr val="tx2"/>
                </a:solidFill>
              </a:rPr>
              <a:t>BaWü</a:t>
            </a:r>
            <a:endParaRPr lang="de-DE" sz="1400" b="1" dirty="0">
              <a:solidFill>
                <a:schemeClr val="tx2"/>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376243"/>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448745"/>
            <a:ext cx="6192688" cy="296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0"/>
          <p:cNvSpPr/>
          <p:nvPr/>
        </p:nvSpPr>
        <p:spPr>
          <a:xfrm>
            <a:off x="395536" y="1340768"/>
            <a:ext cx="8039724" cy="1754326"/>
          </a:xfrm>
          <a:prstGeom prst="rect">
            <a:avLst/>
          </a:prstGeom>
        </p:spPr>
        <p:txBody>
          <a:bodyPr wrap="square">
            <a:spAutoFit/>
          </a:bodyPr>
          <a:lstStyle/>
          <a:p>
            <a:r>
              <a:rPr lang="de-DE" sz="1200" dirty="0" smtClean="0"/>
              <a:t>Die </a:t>
            </a:r>
            <a:r>
              <a:rPr lang="de-DE" sz="1200" dirty="0"/>
              <a:t>wichtigsten Bundesländer für den Marktobstanbau sind Baden-Württemberg mit 28,9 % der deutschen Gesamterntemenge 2014 und Niedersachsen mit einem Anteil von 27,8 %. Baden-Württemberg belegt bei allen Obstarten den ersten oder zweiten Rang. Bei Erdbeeren belegte Baden-Württemberg 2014 den dritten Rang. Eine weitere Ausnahme bilden Sauerkirschen, die vorwiegend in Rheinland-Pfalz, Sachsen und Thüringen erzeugt werden. Führend im Beerenobstanbau ist Niedersachsen</a:t>
            </a:r>
            <a:r>
              <a:rPr lang="de-DE" sz="1200" dirty="0" smtClean="0"/>
              <a:t>.</a:t>
            </a:r>
          </a:p>
          <a:p>
            <a:r>
              <a:rPr lang="de-DE" sz="1200" dirty="0"/>
              <a:t>54 % der Betriebe mit Baumobstanbau produzieren in Baden-Württemberg. Im Jahr 2012 waren dies 4.021 Betriebe</a:t>
            </a:r>
            <a:r>
              <a:rPr lang="de-DE" sz="1200" dirty="0" smtClean="0"/>
              <a:t>.</a:t>
            </a:r>
          </a:p>
          <a:p>
            <a:endParaRPr lang="de-DE" sz="1200" dirty="0"/>
          </a:p>
          <a:p>
            <a:r>
              <a:rPr lang="de-DE" sz="1200" dirty="0"/>
              <a:t>Je nach Ernteentwicklung werden in </a:t>
            </a:r>
            <a:r>
              <a:rPr lang="de-DE" sz="1200" dirty="0" smtClean="0"/>
              <a:t>Baden-Württemberg </a:t>
            </a:r>
            <a:r>
              <a:rPr lang="de-DE" sz="1200" dirty="0"/>
              <a:t>rund ein Drittel der gesamten deutschen Obsternte erzeugt (Datengrundlage: Ernte 2013 und 2014). In Baden-Württemberg wurden 2014 19.384 ha als Obstanlagen bewirtschaftet.</a:t>
            </a:r>
          </a:p>
        </p:txBody>
      </p:sp>
      <p:sp>
        <p:nvSpPr>
          <p:cNvPr id="12" name="Textfeld 11"/>
          <p:cNvSpPr txBox="1"/>
          <p:nvPr/>
        </p:nvSpPr>
        <p:spPr>
          <a:xfrm>
            <a:off x="395535" y="3140968"/>
            <a:ext cx="2209323" cy="307777"/>
          </a:xfrm>
          <a:prstGeom prst="rect">
            <a:avLst/>
          </a:prstGeom>
          <a:noFill/>
        </p:spPr>
        <p:txBody>
          <a:bodyPr wrap="none" rtlCol="0">
            <a:spAutoFit/>
          </a:bodyPr>
          <a:lstStyle/>
          <a:p>
            <a:r>
              <a:rPr lang="de-DE" sz="1400" b="1" dirty="0" smtClean="0">
                <a:solidFill>
                  <a:schemeClr val="tx2"/>
                </a:solidFill>
              </a:rPr>
              <a:t>Obstanbauflächen in </a:t>
            </a:r>
            <a:r>
              <a:rPr lang="de-DE" sz="1400" b="1" dirty="0" err="1" smtClean="0">
                <a:solidFill>
                  <a:schemeClr val="tx2"/>
                </a:solidFill>
              </a:rPr>
              <a:t>BaWü</a:t>
            </a:r>
            <a:endParaRPr lang="de-DE" sz="1400" b="1" dirty="0">
              <a:solidFill>
                <a:schemeClr val="tx2"/>
              </a:solidFill>
            </a:endParaRPr>
          </a:p>
        </p:txBody>
      </p:sp>
    </p:spTree>
    <p:extLst>
      <p:ext uri="{BB962C8B-B14F-4D97-AF65-F5344CB8AC3E}">
        <p14:creationId xmlns:p14="http://schemas.microsoft.com/office/powerpoint/2010/main" val="8732087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262288" y="260648"/>
            <a:ext cx="7488832" cy="648072"/>
          </a:xfrm>
          <a:prstGeom prst="roundRect">
            <a:avLst/>
          </a:prstGeom>
        </p:spPr>
        <p:txBody>
          <a:bodyPr vert="horz" lIns="91440" tIns="45720" rIns="91440" bIns="45720" rtlCol="0" anchor="t">
            <a:noAutofit/>
          </a:bodyPr>
          <a:lstStyle/>
          <a:p>
            <a:pPr>
              <a:lnSpc>
                <a:spcPct val="150000"/>
              </a:lnSpc>
              <a:spcBef>
                <a:spcPct val="0"/>
              </a:spcBef>
            </a:pPr>
            <a:r>
              <a:rPr lang="de-DE" sz="1600" b="1" u="sng" dirty="0" smtClean="0">
                <a:solidFill>
                  <a:schemeClr val="tx2">
                    <a:lumMod val="75000"/>
                  </a:schemeClr>
                </a:solidFill>
                <a:latin typeface="+mj-lt"/>
                <a:ea typeface="+mj-ea"/>
                <a:cs typeface="Times New Roman" panose="02020603050405020304" pitchFamily="18" charset="0"/>
              </a:rPr>
              <a:t>Zahlen, Fakten, Hintergründe: Erwerbsobstbau </a:t>
            </a:r>
            <a:r>
              <a:rPr lang="de-DE" sz="1600" b="1" u="sng" dirty="0">
                <a:solidFill>
                  <a:schemeClr val="tx2">
                    <a:lumMod val="75000"/>
                  </a:schemeClr>
                </a:solidFill>
                <a:latin typeface="+mj-lt"/>
                <a:ea typeface="+mj-ea"/>
                <a:cs typeface="Times New Roman" panose="02020603050405020304" pitchFamily="18" charset="0"/>
              </a:rPr>
              <a:t>in Baden-Württemberg</a:t>
            </a:r>
            <a:r>
              <a:rPr lang="de-DE" sz="1600" b="1" u="sng" dirty="0" smtClean="0">
                <a:solidFill>
                  <a:schemeClr val="tx2">
                    <a:lumMod val="75000"/>
                  </a:schemeClr>
                </a:solidFill>
                <a:latin typeface="+mj-lt"/>
                <a:ea typeface="+mj-ea"/>
                <a:cs typeface="Times New Roman" panose="02020603050405020304" pitchFamily="18" charset="0"/>
              </a:rPr>
              <a:t>:</a:t>
            </a:r>
          </a:p>
        </p:txBody>
      </p:sp>
      <p:sp>
        <p:nvSpPr>
          <p:cNvPr id="3" name="Foliennummernplatzhalter 2"/>
          <p:cNvSpPr>
            <a:spLocks noGrp="1"/>
          </p:cNvSpPr>
          <p:nvPr>
            <p:ph type="sldNum" sz="quarter" idx="12"/>
          </p:nvPr>
        </p:nvSpPr>
        <p:spPr/>
        <p:txBody>
          <a:bodyPr/>
          <a:lstStyle/>
          <a:p>
            <a:fld id="{98DE4113-5E83-40C7-8A58-6F9475E1AD1A}" type="slidenum">
              <a:rPr lang="de-DE" smtClean="0"/>
              <a:t>4</a:t>
            </a:fld>
            <a:endParaRPr lang="de-DE" dirty="0"/>
          </a:p>
        </p:txBody>
      </p:sp>
      <p:sp>
        <p:nvSpPr>
          <p:cNvPr id="2" name="Textfeld 1"/>
          <p:cNvSpPr txBox="1"/>
          <p:nvPr/>
        </p:nvSpPr>
        <p:spPr>
          <a:xfrm>
            <a:off x="4601967" y="5733256"/>
            <a:ext cx="4165696" cy="246221"/>
          </a:xfrm>
          <a:prstGeom prst="rect">
            <a:avLst/>
          </a:prstGeom>
          <a:noFill/>
        </p:spPr>
        <p:txBody>
          <a:bodyPr wrap="square" rtlCol="0">
            <a:spAutoFit/>
          </a:bodyPr>
          <a:lstStyle/>
          <a:p>
            <a:r>
              <a:rPr lang="de-DE" sz="1000" dirty="0" smtClean="0"/>
              <a:t>Quelle: LEL, Marktbericht </a:t>
            </a:r>
            <a:r>
              <a:rPr lang="de-DE" sz="1000" dirty="0"/>
              <a:t> </a:t>
            </a:r>
            <a:r>
              <a:rPr lang="de-DE" sz="1000" dirty="0" smtClean="0"/>
              <a:t>Obst, </a:t>
            </a:r>
            <a:r>
              <a:rPr lang="de-DE" sz="1000" dirty="0" err="1" smtClean="0"/>
              <a:t>StaLa</a:t>
            </a:r>
            <a:r>
              <a:rPr lang="de-DE" sz="1000" dirty="0" smtClean="0"/>
              <a:t> BW</a:t>
            </a:r>
            <a:endParaRPr lang="de-DE" sz="1000" dirty="0"/>
          </a:p>
        </p:txBody>
      </p:sp>
      <p:sp>
        <p:nvSpPr>
          <p:cNvPr id="4" name="Textfeld 3"/>
          <p:cNvSpPr txBox="1"/>
          <p:nvPr/>
        </p:nvSpPr>
        <p:spPr>
          <a:xfrm>
            <a:off x="395536" y="980728"/>
            <a:ext cx="2645404" cy="307777"/>
          </a:xfrm>
          <a:prstGeom prst="rect">
            <a:avLst/>
          </a:prstGeom>
          <a:noFill/>
        </p:spPr>
        <p:txBody>
          <a:bodyPr wrap="none" rtlCol="0">
            <a:spAutoFit/>
          </a:bodyPr>
          <a:lstStyle/>
          <a:p>
            <a:r>
              <a:rPr lang="de-DE" sz="1400" b="1" dirty="0" smtClean="0">
                <a:solidFill>
                  <a:schemeClr val="tx2"/>
                </a:solidFill>
              </a:rPr>
              <a:t>Strukturwandel auch im Obstbau</a:t>
            </a:r>
            <a:endParaRPr lang="de-DE" sz="1400" b="1" dirty="0">
              <a:solidFill>
                <a:schemeClr val="tx2"/>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376243"/>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eck 10"/>
          <p:cNvSpPr/>
          <p:nvPr/>
        </p:nvSpPr>
        <p:spPr>
          <a:xfrm>
            <a:off x="420708" y="1340768"/>
            <a:ext cx="8039724" cy="4339650"/>
          </a:xfrm>
          <a:prstGeom prst="rect">
            <a:avLst/>
          </a:prstGeom>
        </p:spPr>
        <p:txBody>
          <a:bodyPr wrap="square">
            <a:spAutoFit/>
          </a:bodyPr>
          <a:lstStyle/>
          <a:p>
            <a:pPr hangingPunct="0"/>
            <a:r>
              <a:rPr lang="de-DE" sz="1200" dirty="0" smtClean="0"/>
              <a:t>Der </a:t>
            </a:r>
            <a:r>
              <a:rPr lang="de-DE" sz="1200" dirty="0"/>
              <a:t>Strukturwandel in der deutschen Obsterzeugung hält weiter an. 2012 erzeugten in Deutschland 7.455 Betriebe </a:t>
            </a:r>
            <a:r>
              <a:rPr lang="de-DE" sz="1200" dirty="0" err="1"/>
              <a:t>Baumobst</a:t>
            </a:r>
            <a:r>
              <a:rPr lang="de-DE" sz="1200" dirty="0"/>
              <a:t>. Gegenüber 2007 war dies ein Rückgang von 35 %, gegenüber 2002 um 46 %. Dabei ist jedoch zu berücksichtigen, dass kleinere Betriebe mit Anbauflächen zwischen 0,3 und 0,5 ha 2012 erstmals nicht mehr befragt wurden. </a:t>
            </a:r>
            <a:endParaRPr lang="de-DE" sz="1200" dirty="0" smtClean="0"/>
          </a:p>
          <a:p>
            <a:pPr hangingPunct="0"/>
            <a:endParaRPr lang="de-DE" sz="1200" dirty="0"/>
          </a:p>
          <a:p>
            <a:pPr hangingPunct="0"/>
            <a:r>
              <a:rPr lang="de-DE" sz="1200" dirty="0" smtClean="0"/>
              <a:t>Deutlich </a:t>
            </a:r>
            <a:r>
              <a:rPr lang="de-DE" sz="1200" dirty="0"/>
              <a:t>weniger verringerten sich die Anbauflächen. Sie lagen im Jahr 2012 nur 5 % unter denen von 2007 bzw. 8 % unter denen von 2002. 2012 betrug die Fläche im Baumobstanbau 45.593 ha. Davon entfallen rund 32.000 ha auf Apfel- und 5.000 ha auf </a:t>
            </a:r>
            <a:r>
              <a:rPr lang="de-DE" sz="1200" dirty="0" err="1"/>
              <a:t>Süßkirschplantagen</a:t>
            </a:r>
            <a:r>
              <a:rPr lang="de-DE" sz="1200" dirty="0"/>
              <a:t>. Den größten Rückgang im Vergleich zur letzten Erhebung 2007 </a:t>
            </a:r>
            <a:r>
              <a:rPr lang="de-DE" sz="1200" dirty="0" smtClean="0"/>
              <a:t>mussten, </a:t>
            </a:r>
            <a:r>
              <a:rPr lang="de-DE" sz="1200" dirty="0"/>
              <a:t>aufgrund ihrer mangelnden </a:t>
            </a:r>
            <a:r>
              <a:rPr lang="de-DE" sz="1200" dirty="0" smtClean="0"/>
              <a:t>Wirtschaftlichkeit, Sauerkirschen </a:t>
            </a:r>
            <a:r>
              <a:rPr lang="de-DE" sz="1200" dirty="0"/>
              <a:t>hinnehmen. Die Wachstumsschwelle für Baumobstbetriebe liegt bei über 10 ha. 2012 wurden 1.181 Betriebe dieser Größe gezählt. </a:t>
            </a:r>
            <a:endParaRPr lang="de-DE" sz="1200" dirty="0" smtClean="0"/>
          </a:p>
          <a:p>
            <a:pPr hangingPunct="0"/>
            <a:endParaRPr lang="de-DE" sz="1200" dirty="0"/>
          </a:p>
          <a:p>
            <a:pPr hangingPunct="0"/>
            <a:r>
              <a:rPr lang="de-DE" sz="1200" dirty="0"/>
              <a:t>Tendenziell werden möglichst viele Bäume pro Flächeneinheit gepflanzt. 2012 standen auf drei Viertel der Apfelfläche rund 2.300 Bäume je Hektar. Auf den meisten Birnenflächen befanden sich etwa 1.500 Bäume je Hektar</a:t>
            </a:r>
            <a:r>
              <a:rPr lang="de-DE" sz="1200" dirty="0" smtClean="0"/>
              <a:t>.</a:t>
            </a:r>
          </a:p>
          <a:p>
            <a:pPr hangingPunct="0"/>
            <a:endParaRPr lang="de-DE" sz="1200" dirty="0"/>
          </a:p>
          <a:p>
            <a:pPr hangingPunct="0"/>
            <a:r>
              <a:rPr lang="de-DE" sz="1200" dirty="0" smtClean="0"/>
              <a:t>Viele </a:t>
            </a:r>
            <a:r>
              <a:rPr lang="de-DE" sz="1200" dirty="0"/>
              <a:t>Erzeuger betreiben den Obstanbau im Nebenerwerb auf einer relativ kleinen Fläche. Über die Hälfte der Baumobstbetriebe besitzen eine Anbaufläche zwischen 0,5 und 2 ha. Die durchschnittliche Betriebsgröße lag 2012 bei 3,7 ha. Bei Äpfeln bewirtschaften 22% der Betriebe 75 % der 10.172 ha. Bei Zwetschgen hat die Mehrheit der Anbauer eine relativ kleine Fläche zwischen 0,5 und 2 ha. Ein Fünftel der Obstbaubetriebe im Land verfügen inzwischen über mehr als 5 ha Obstanbaufläche.</a:t>
            </a:r>
          </a:p>
          <a:p>
            <a:pPr hangingPunct="0"/>
            <a:r>
              <a:rPr lang="de-DE" sz="1200" dirty="0"/>
              <a:t>Durch die starke Spezialisierung auf teilweise nur eine </a:t>
            </a:r>
            <a:r>
              <a:rPr lang="de-DE" sz="1200" dirty="0" err="1"/>
              <a:t>Obstart</a:t>
            </a:r>
            <a:r>
              <a:rPr lang="de-DE" sz="1200" dirty="0"/>
              <a:t> können die termingebundenen Arbeiten, wie z. B. die Ernte, nicht mehr nur mit Familienangehörigen bewältigt werden. Dadurch ist in diesem Betriebssegment der </a:t>
            </a:r>
            <a:r>
              <a:rPr lang="de-DE" sz="1200" dirty="0" smtClean="0"/>
              <a:t>Einsatz von Saisonarbeitskräften häufig verbreitet.</a:t>
            </a:r>
            <a:endParaRPr lang="de-DE" sz="1200" dirty="0"/>
          </a:p>
          <a:p>
            <a:pPr hangingPunct="0"/>
            <a:endParaRPr lang="de-DE" sz="1200" dirty="0"/>
          </a:p>
          <a:p>
            <a:r>
              <a:rPr lang="de-DE" sz="1200" dirty="0" smtClean="0"/>
              <a:t> </a:t>
            </a:r>
            <a:endParaRPr lang="de-DE" sz="1200" dirty="0"/>
          </a:p>
        </p:txBody>
      </p:sp>
    </p:spTree>
    <p:extLst>
      <p:ext uri="{BB962C8B-B14F-4D97-AF65-F5344CB8AC3E}">
        <p14:creationId xmlns:p14="http://schemas.microsoft.com/office/powerpoint/2010/main" val="14011271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8DE4113-5E83-40C7-8A58-6F9475E1AD1A}" type="slidenum">
              <a:rPr lang="de-DE" smtClean="0"/>
              <a:t>5</a:t>
            </a:fld>
            <a:endParaRPr lang="de-DE" dirty="0"/>
          </a:p>
        </p:txBody>
      </p:sp>
      <p:sp>
        <p:nvSpPr>
          <p:cNvPr id="2" name="Textfeld 1"/>
          <p:cNvSpPr txBox="1"/>
          <p:nvPr/>
        </p:nvSpPr>
        <p:spPr>
          <a:xfrm>
            <a:off x="4646867" y="5007079"/>
            <a:ext cx="4165696" cy="246221"/>
          </a:xfrm>
          <a:prstGeom prst="rect">
            <a:avLst/>
          </a:prstGeom>
          <a:noFill/>
        </p:spPr>
        <p:txBody>
          <a:bodyPr wrap="square" rtlCol="0">
            <a:spAutoFit/>
          </a:bodyPr>
          <a:lstStyle/>
          <a:p>
            <a:r>
              <a:rPr lang="de-DE" sz="1000" dirty="0" smtClean="0"/>
              <a:t>Quelle: Landesverband Erwerbsobstbau </a:t>
            </a:r>
            <a:r>
              <a:rPr lang="de-DE" sz="1000" dirty="0" err="1" smtClean="0"/>
              <a:t>BaWü</a:t>
            </a:r>
            <a:r>
              <a:rPr lang="de-DE" sz="1000" dirty="0" smtClean="0"/>
              <a:t> </a:t>
            </a:r>
            <a:endParaRPr lang="de-DE" sz="1000" dirty="0"/>
          </a:p>
        </p:txBody>
      </p:sp>
      <p:sp>
        <p:nvSpPr>
          <p:cNvPr id="4" name="Textfeld 3"/>
          <p:cNvSpPr txBox="1"/>
          <p:nvPr/>
        </p:nvSpPr>
        <p:spPr>
          <a:xfrm>
            <a:off x="323528" y="980728"/>
            <a:ext cx="4227119" cy="307777"/>
          </a:xfrm>
          <a:prstGeom prst="rect">
            <a:avLst/>
          </a:prstGeom>
          <a:noFill/>
        </p:spPr>
        <p:txBody>
          <a:bodyPr wrap="none" rtlCol="0">
            <a:spAutoFit/>
          </a:bodyPr>
          <a:lstStyle/>
          <a:p>
            <a:r>
              <a:rPr lang="de-DE" sz="1400" b="1" dirty="0">
                <a:solidFill>
                  <a:schemeClr val="tx2"/>
                </a:solidFill>
              </a:rPr>
              <a:t>Erntemengen im Marktobstanbau in </a:t>
            </a:r>
            <a:r>
              <a:rPr lang="de-DE" sz="1400" b="1" dirty="0" err="1">
                <a:solidFill>
                  <a:schemeClr val="tx2"/>
                </a:solidFill>
              </a:rPr>
              <a:t>BaWü</a:t>
            </a:r>
            <a:r>
              <a:rPr lang="de-DE" sz="1400" b="1" dirty="0">
                <a:solidFill>
                  <a:schemeClr val="tx2"/>
                </a:solidFill>
              </a:rPr>
              <a:t> 2010- 2015</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376243"/>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647536"/>
            <a:ext cx="6438900" cy="332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bgerundetes Rechteck 6"/>
          <p:cNvSpPr/>
          <p:nvPr/>
        </p:nvSpPr>
        <p:spPr>
          <a:xfrm>
            <a:off x="262288" y="260648"/>
            <a:ext cx="7488832" cy="648072"/>
          </a:xfrm>
          <a:prstGeom prst="roundRect">
            <a:avLst/>
          </a:prstGeom>
        </p:spPr>
        <p:txBody>
          <a:bodyPr vert="horz" lIns="91440" tIns="45720" rIns="91440" bIns="45720" rtlCol="0" anchor="t">
            <a:noAutofit/>
          </a:bodyPr>
          <a:lstStyle/>
          <a:p>
            <a:pPr>
              <a:lnSpc>
                <a:spcPct val="150000"/>
              </a:lnSpc>
              <a:spcBef>
                <a:spcPct val="0"/>
              </a:spcBef>
            </a:pPr>
            <a:r>
              <a:rPr lang="de-DE" sz="1600" b="1" u="sng" dirty="0" smtClean="0">
                <a:solidFill>
                  <a:schemeClr val="tx2">
                    <a:lumMod val="75000"/>
                  </a:schemeClr>
                </a:solidFill>
                <a:latin typeface="+mj-lt"/>
                <a:ea typeface="+mj-ea"/>
                <a:cs typeface="Times New Roman" panose="02020603050405020304" pitchFamily="18" charset="0"/>
              </a:rPr>
              <a:t>Zahlen, Fakten, Hintergründe: Erwerbsobstbau </a:t>
            </a:r>
            <a:r>
              <a:rPr lang="de-DE" sz="1600" b="1" u="sng" dirty="0">
                <a:solidFill>
                  <a:schemeClr val="tx2">
                    <a:lumMod val="75000"/>
                  </a:schemeClr>
                </a:solidFill>
                <a:latin typeface="+mj-lt"/>
                <a:ea typeface="+mj-ea"/>
                <a:cs typeface="Times New Roman" panose="02020603050405020304" pitchFamily="18" charset="0"/>
              </a:rPr>
              <a:t>in Baden-Württemberg</a:t>
            </a:r>
            <a:r>
              <a:rPr lang="de-DE" sz="1600" b="1" u="sng" dirty="0" smtClean="0">
                <a:solidFill>
                  <a:schemeClr val="tx2">
                    <a:lumMod val="75000"/>
                  </a:schemeClr>
                </a:solidFill>
                <a:latin typeface="+mj-lt"/>
                <a:ea typeface="+mj-ea"/>
                <a:cs typeface="Times New Roman" panose="02020603050405020304" pitchFamily="18" charset="0"/>
              </a:rPr>
              <a:t>:</a:t>
            </a:r>
          </a:p>
        </p:txBody>
      </p:sp>
    </p:spTree>
    <p:extLst>
      <p:ext uri="{BB962C8B-B14F-4D97-AF65-F5344CB8AC3E}">
        <p14:creationId xmlns:p14="http://schemas.microsoft.com/office/powerpoint/2010/main" val="34818426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8DE4113-5E83-40C7-8A58-6F9475E1AD1A}" type="slidenum">
              <a:rPr lang="de-DE" smtClean="0"/>
              <a:t>6</a:t>
            </a:fld>
            <a:endParaRPr lang="de-DE" dirty="0"/>
          </a:p>
        </p:txBody>
      </p:sp>
      <p:sp>
        <p:nvSpPr>
          <p:cNvPr id="4" name="Textfeld 3"/>
          <p:cNvSpPr txBox="1"/>
          <p:nvPr/>
        </p:nvSpPr>
        <p:spPr>
          <a:xfrm>
            <a:off x="262288" y="980728"/>
            <a:ext cx="4442691" cy="307777"/>
          </a:xfrm>
          <a:prstGeom prst="rect">
            <a:avLst/>
          </a:prstGeom>
          <a:noFill/>
        </p:spPr>
        <p:txBody>
          <a:bodyPr wrap="none" rtlCol="0">
            <a:spAutoFit/>
          </a:bodyPr>
          <a:lstStyle/>
          <a:p>
            <a:r>
              <a:rPr lang="de-DE" sz="1400" b="1" dirty="0">
                <a:solidFill>
                  <a:schemeClr val="tx2"/>
                </a:solidFill>
              </a:rPr>
              <a:t>Entwicklung des Tafelapfelanbaus in Baden-Württemberg</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376243"/>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72771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4646867" y="5007079"/>
            <a:ext cx="4165696" cy="246221"/>
          </a:xfrm>
          <a:prstGeom prst="rect">
            <a:avLst/>
          </a:prstGeom>
          <a:noFill/>
        </p:spPr>
        <p:txBody>
          <a:bodyPr wrap="square" rtlCol="0">
            <a:spAutoFit/>
          </a:bodyPr>
          <a:lstStyle/>
          <a:p>
            <a:r>
              <a:rPr lang="de-DE" sz="1000" dirty="0" smtClean="0"/>
              <a:t>Quelle: LEL, Marktbericht </a:t>
            </a:r>
            <a:r>
              <a:rPr lang="de-DE" sz="1000" dirty="0"/>
              <a:t> </a:t>
            </a:r>
            <a:r>
              <a:rPr lang="de-DE" sz="1000" dirty="0" smtClean="0"/>
              <a:t>Obst, </a:t>
            </a:r>
            <a:r>
              <a:rPr lang="de-DE" sz="1000" dirty="0" err="1" smtClean="0"/>
              <a:t>StaLa</a:t>
            </a:r>
            <a:r>
              <a:rPr lang="de-DE" sz="1000" dirty="0" smtClean="0"/>
              <a:t> BW</a:t>
            </a:r>
            <a:endParaRPr lang="de-DE" sz="1000" dirty="0"/>
          </a:p>
        </p:txBody>
      </p:sp>
      <p:sp>
        <p:nvSpPr>
          <p:cNvPr id="11" name="Abgerundetes Rechteck 10"/>
          <p:cNvSpPr/>
          <p:nvPr/>
        </p:nvSpPr>
        <p:spPr>
          <a:xfrm>
            <a:off x="262288" y="260648"/>
            <a:ext cx="7488832" cy="648072"/>
          </a:xfrm>
          <a:prstGeom prst="roundRect">
            <a:avLst/>
          </a:prstGeom>
        </p:spPr>
        <p:txBody>
          <a:bodyPr vert="horz" lIns="91440" tIns="45720" rIns="91440" bIns="45720" rtlCol="0" anchor="t">
            <a:noAutofit/>
          </a:bodyPr>
          <a:lstStyle/>
          <a:p>
            <a:pPr>
              <a:lnSpc>
                <a:spcPct val="150000"/>
              </a:lnSpc>
              <a:spcBef>
                <a:spcPct val="0"/>
              </a:spcBef>
            </a:pPr>
            <a:r>
              <a:rPr lang="de-DE" sz="1600" b="1" u="sng" dirty="0" smtClean="0">
                <a:solidFill>
                  <a:schemeClr val="tx2">
                    <a:lumMod val="75000"/>
                  </a:schemeClr>
                </a:solidFill>
                <a:latin typeface="+mj-lt"/>
                <a:ea typeface="+mj-ea"/>
                <a:cs typeface="Times New Roman" panose="02020603050405020304" pitchFamily="18" charset="0"/>
              </a:rPr>
              <a:t>Zahlen, Fakten, Hintergründe: Erwerbsobstbau </a:t>
            </a:r>
            <a:r>
              <a:rPr lang="de-DE" sz="1600" b="1" u="sng" dirty="0">
                <a:solidFill>
                  <a:schemeClr val="tx2">
                    <a:lumMod val="75000"/>
                  </a:schemeClr>
                </a:solidFill>
                <a:latin typeface="+mj-lt"/>
                <a:ea typeface="+mj-ea"/>
                <a:cs typeface="Times New Roman" panose="02020603050405020304" pitchFamily="18" charset="0"/>
              </a:rPr>
              <a:t>in Baden-Württemberg</a:t>
            </a:r>
            <a:r>
              <a:rPr lang="de-DE" sz="1600" b="1" u="sng" dirty="0" smtClean="0">
                <a:solidFill>
                  <a:schemeClr val="tx2">
                    <a:lumMod val="75000"/>
                  </a:schemeClr>
                </a:solidFill>
                <a:latin typeface="+mj-lt"/>
                <a:ea typeface="+mj-ea"/>
                <a:cs typeface="Times New Roman" panose="02020603050405020304" pitchFamily="18" charset="0"/>
              </a:rPr>
              <a:t>:</a:t>
            </a:r>
          </a:p>
        </p:txBody>
      </p:sp>
    </p:spTree>
    <p:extLst>
      <p:ext uri="{BB962C8B-B14F-4D97-AF65-F5344CB8AC3E}">
        <p14:creationId xmlns:p14="http://schemas.microsoft.com/office/powerpoint/2010/main" val="3810853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8DE4113-5E83-40C7-8A58-6F9475E1AD1A}" type="slidenum">
              <a:rPr lang="de-DE" smtClean="0"/>
              <a:t>7</a:t>
            </a:fld>
            <a:endParaRPr lang="de-DE" dirty="0"/>
          </a:p>
        </p:txBody>
      </p:sp>
      <p:sp>
        <p:nvSpPr>
          <p:cNvPr id="4" name="Textfeld 3"/>
          <p:cNvSpPr txBox="1"/>
          <p:nvPr/>
        </p:nvSpPr>
        <p:spPr>
          <a:xfrm>
            <a:off x="262288" y="980728"/>
            <a:ext cx="3958712" cy="307777"/>
          </a:xfrm>
          <a:prstGeom prst="rect">
            <a:avLst/>
          </a:prstGeom>
          <a:noFill/>
        </p:spPr>
        <p:txBody>
          <a:bodyPr wrap="none" rtlCol="0">
            <a:spAutoFit/>
          </a:bodyPr>
          <a:lstStyle/>
          <a:p>
            <a:r>
              <a:rPr lang="de-DE" sz="1400" b="1" dirty="0">
                <a:solidFill>
                  <a:schemeClr val="tx2"/>
                </a:solidFill>
              </a:rPr>
              <a:t>Verwendung der Obsternte in Baden-Württemberg</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376243"/>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4646867" y="5007079"/>
            <a:ext cx="4165696" cy="246221"/>
          </a:xfrm>
          <a:prstGeom prst="rect">
            <a:avLst/>
          </a:prstGeom>
          <a:noFill/>
        </p:spPr>
        <p:txBody>
          <a:bodyPr wrap="square" rtlCol="0">
            <a:spAutoFit/>
          </a:bodyPr>
          <a:lstStyle/>
          <a:p>
            <a:r>
              <a:rPr lang="de-DE" sz="1000" dirty="0" smtClean="0"/>
              <a:t>Quelle: LEL, Marktbericht </a:t>
            </a:r>
            <a:r>
              <a:rPr lang="de-DE" sz="1000" dirty="0"/>
              <a:t> </a:t>
            </a:r>
            <a:r>
              <a:rPr lang="de-DE" sz="1000" dirty="0" smtClean="0"/>
              <a:t>Obst, </a:t>
            </a:r>
            <a:r>
              <a:rPr lang="de-DE" sz="1000" dirty="0" err="1" smtClean="0"/>
              <a:t>StaLa</a:t>
            </a:r>
            <a:r>
              <a:rPr lang="de-DE" sz="1000" dirty="0" smtClean="0"/>
              <a:t> BW</a:t>
            </a:r>
            <a:endParaRPr lang="de-DE" sz="1000" dirty="0"/>
          </a:p>
        </p:txBody>
      </p:sp>
      <p:sp>
        <p:nvSpPr>
          <p:cNvPr id="11" name="Textfeld 10"/>
          <p:cNvSpPr txBox="1"/>
          <p:nvPr/>
        </p:nvSpPr>
        <p:spPr>
          <a:xfrm>
            <a:off x="4799267" y="5877272"/>
            <a:ext cx="4165696" cy="246221"/>
          </a:xfrm>
          <a:prstGeom prst="rect">
            <a:avLst/>
          </a:prstGeom>
          <a:noFill/>
        </p:spPr>
        <p:txBody>
          <a:bodyPr wrap="square" rtlCol="0">
            <a:spAutoFit/>
          </a:bodyPr>
          <a:lstStyle/>
          <a:p>
            <a:r>
              <a:rPr lang="de-DE" sz="1000" dirty="0" smtClean="0"/>
              <a:t>Quelle: LEL, Marktbericht </a:t>
            </a:r>
            <a:r>
              <a:rPr lang="de-DE" sz="1000" dirty="0"/>
              <a:t> </a:t>
            </a:r>
            <a:r>
              <a:rPr lang="de-DE" sz="1000" dirty="0" smtClean="0"/>
              <a:t>Obst, </a:t>
            </a:r>
            <a:r>
              <a:rPr lang="de-DE" sz="1000" dirty="0" err="1" smtClean="0"/>
              <a:t>StaLa</a:t>
            </a:r>
            <a:r>
              <a:rPr lang="de-DE" sz="1000" dirty="0" smtClean="0"/>
              <a:t> BW</a:t>
            </a:r>
            <a:endParaRPr lang="de-DE" sz="1000" dirty="0"/>
          </a:p>
        </p:txBody>
      </p:sp>
      <p:sp>
        <p:nvSpPr>
          <p:cNvPr id="2" name="Rechteck 1"/>
          <p:cNvSpPr/>
          <p:nvPr/>
        </p:nvSpPr>
        <p:spPr>
          <a:xfrm>
            <a:off x="342554" y="1556792"/>
            <a:ext cx="8064896" cy="1384995"/>
          </a:xfrm>
          <a:prstGeom prst="rect">
            <a:avLst/>
          </a:prstGeom>
        </p:spPr>
        <p:txBody>
          <a:bodyPr wrap="square">
            <a:spAutoFit/>
          </a:bodyPr>
          <a:lstStyle/>
          <a:p>
            <a:r>
              <a:rPr lang="de-DE" sz="1200" dirty="0"/>
              <a:t>Je nach </a:t>
            </a:r>
            <a:r>
              <a:rPr lang="de-DE" sz="1200" dirty="0" err="1"/>
              <a:t>Obstart</a:t>
            </a:r>
            <a:r>
              <a:rPr lang="de-DE" sz="1200" dirty="0"/>
              <a:t>, Ernte und Witterung geht ein unterschiedlich hoher Anteil der Erträge in die Verwertung oder wird nicht abgeerntet. 2012 wurden 66 % der Äpfel als Tafelobst vermarktet. Dagegen war der Tafelobstanteil bei Äpfeln 2013 wegen des hohen Preisniveaus mit 81 % überdurchschnittlich. 2013 wurden nur 3 % der Süßkirschen nicht abgeerntet oder vermarktet. 2014 </a:t>
            </a:r>
            <a:r>
              <a:rPr lang="de-DE" sz="1200" dirty="0" smtClean="0"/>
              <a:t>waren </a:t>
            </a:r>
            <a:r>
              <a:rPr lang="de-DE" sz="1200" dirty="0"/>
              <a:t>es 6 %. Im Jahr 2014 wurden 72 % der Äpfel als Tafelware verwendet. 27 % wurden industriell verarbeitet und 1 % wurde nicht abgeerntet oder nicht vermarktet. Aufgrund der großen </a:t>
            </a:r>
            <a:r>
              <a:rPr lang="de-DE" sz="1200" dirty="0" smtClean="0"/>
              <a:t>Erntemenge</a:t>
            </a:r>
            <a:r>
              <a:rPr lang="de-DE" sz="1200" dirty="0"/>
              <a:t>, wurde hier über die Verwendung als Most- oder Schälobst der Tafelapfelmarkt von qualitätsschwachen Partien entlastet. 18 % der Pflaumen und Zwetschgen wurden nicht vermarktet bzw. abgeerntet.</a:t>
            </a:r>
          </a:p>
        </p:txBody>
      </p:sp>
      <p:sp>
        <p:nvSpPr>
          <p:cNvPr id="12" name="Abgerundetes Rechteck 11"/>
          <p:cNvSpPr/>
          <p:nvPr/>
        </p:nvSpPr>
        <p:spPr>
          <a:xfrm>
            <a:off x="262288" y="260648"/>
            <a:ext cx="7488832" cy="648072"/>
          </a:xfrm>
          <a:prstGeom prst="roundRect">
            <a:avLst/>
          </a:prstGeom>
        </p:spPr>
        <p:txBody>
          <a:bodyPr vert="horz" lIns="91440" tIns="45720" rIns="91440" bIns="45720" rtlCol="0" anchor="t">
            <a:noAutofit/>
          </a:bodyPr>
          <a:lstStyle/>
          <a:p>
            <a:pPr>
              <a:lnSpc>
                <a:spcPct val="150000"/>
              </a:lnSpc>
              <a:spcBef>
                <a:spcPct val="0"/>
              </a:spcBef>
            </a:pPr>
            <a:r>
              <a:rPr lang="de-DE" sz="1600" b="1" u="sng" dirty="0" smtClean="0">
                <a:solidFill>
                  <a:schemeClr val="tx2">
                    <a:lumMod val="75000"/>
                  </a:schemeClr>
                </a:solidFill>
                <a:latin typeface="+mj-lt"/>
                <a:ea typeface="+mj-ea"/>
                <a:cs typeface="Times New Roman" panose="02020603050405020304" pitchFamily="18" charset="0"/>
              </a:rPr>
              <a:t>Zahlen, Fakten, Hintergründe: Erwerbsobstbau </a:t>
            </a:r>
            <a:r>
              <a:rPr lang="de-DE" sz="1600" b="1" u="sng" dirty="0">
                <a:solidFill>
                  <a:schemeClr val="tx2">
                    <a:lumMod val="75000"/>
                  </a:schemeClr>
                </a:solidFill>
                <a:latin typeface="+mj-lt"/>
                <a:ea typeface="+mj-ea"/>
                <a:cs typeface="Times New Roman" panose="02020603050405020304" pitchFamily="18" charset="0"/>
              </a:rPr>
              <a:t>in Baden-Württemberg</a:t>
            </a:r>
            <a:r>
              <a:rPr lang="de-DE" sz="1600" b="1" u="sng" dirty="0" smtClean="0">
                <a:solidFill>
                  <a:schemeClr val="tx2">
                    <a:lumMod val="75000"/>
                  </a:schemeClr>
                </a:solidFill>
                <a:latin typeface="+mj-lt"/>
                <a:ea typeface="+mj-ea"/>
                <a:cs typeface="Times New Roman" panose="02020603050405020304" pitchFamily="18" charset="0"/>
              </a:rPr>
              <a:t>:</a:t>
            </a:r>
          </a:p>
        </p:txBody>
      </p:sp>
    </p:spTree>
    <p:extLst>
      <p:ext uri="{BB962C8B-B14F-4D97-AF65-F5344CB8AC3E}">
        <p14:creationId xmlns:p14="http://schemas.microsoft.com/office/powerpoint/2010/main" val="3400010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98DE4113-5E83-40C7-8A58-6F9475E1AD1A}" type="slidenum">
              <a:rPr lang="de-DE" smtClean="0"/>
              <a:t>8</a:t>
            </a:fld>
            <a:endParaRPr lang="de-DE" dirty="0"/>
          </a:p>
        </p:txBody>
      </p:sp>
      <p:sp>
        <p:nvSpPr>
          <p:cNvPr id="4" name="Textfeld 3"/>
          <p:cNvSpPr txBox="1"/>
          <p:nvPr/>
        </p:nvSpPr>
        <p:spPr>
          <a:xfrm>
            <a:off x="262288" y="980728"/>
            <a:ext cx="3958712" cy="307777"/>
          </a:xfrm>
          <a:prstGeom prst="rect">
            <a:avLst/>
          </a:prstGeom>
          <a:noFill/>
        </p:spPr>
        <p:txBody>
          <a:bodyPr wrap="none" rtlCol="0">
            <a:spAutoFit/>
          </a:bodyPr>
          <a:lstStyle/>
          <a:p>
            <a:r>
              <a:rPr lang="de-DE" sz="1400" b="1" dirty="0">
                <a:solidFill>
                  <a:schemeClr val="tx2"/>
                </a:solidFill>
              </a:rPr>
              <a:t>Verwendung der Obsternte in Baden-Württemberg</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376243"/>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4646867" y="5007079"/>
            <a:ext cx="4165696" cy="246221"/>
          </a:xfrm>
          <a:prstGeom prst="rect">
            <a:avLst/>
          </a:prstGeom>
          <a:noFill/>
        </p:spPr>
        <p:txBody>
          <a:bodyPr wrap="square" rtlCol="0">
            <a:spAutoFit/>
          </a:bodyPr>
          <a:lstStyle/>
          <a:p>
            <a:r>
              <a:rPr lang="de-DE" sz="1000" dirty="0" smtClean="0"/>
              <a:t>Quelle: LEL, Marktbericht </a:t>
            </a:r>
            <a:r>
              <a:rPr lang="de-DE" sz="1000" dirty="0"/>
              <a:t> </a:t>
            </a:r>
            <a:r>
              <a:rPr lang="de-DE" sz="1000" dirty="0" smtClean="0"/>
              <a:t>Obst, </a:t>
            </a:r>
            <a:r>
              <a:rPr lang="de-DE" sz="1000" dirty="0" err="1" smtClean="0"/>
              <a:t>StaLa</a:t>
            </a:r>
            <a:r>
              <a:rPr lang="de-DE" sz="1000" dirty="0" smtClean="0"/>
              <a:t> BW</a:t>
            </a:r>
            <a:endParaRPr lang="de-DE" sz="10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99824"/>
            <a:ext cx="6398568" cy="405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4799267" y="5877272"/>
            <a:ext cx="4165696" cy="246221"/>
          </a:xfrm>
          <a:prstGeom prst="rect">
            <a:avLst/>
          </a:prstGeom>
          <a:noFill/>
        </p:spPr>
        <p:txBody>
          <a:bodyPr wrap="square" rtlCol="0">
            <a:spAutoFit/>
          </a:bodyPr>
          <a:lstStyle/>
          <a:p>
            <a:r>
              <a:rPr lang="de-DE" sz="1000" dirty="0" smtClean="0"/>
              <a:t>Quelle: LEL, Marktbericht </a:t>
            </a:r>
            <a:r>
              <a:rPr lang="de-DE" sz="1000" dirty="0"/>
              <a:t> </a:t>
            </a:r>
            <a:r>
              <a:rPr lang="de-DE" sz="1000" dirty="0" smtClean="0"/>
              <a:t>Obst, </a:t>
            </a:r>
            <a:r>
              <a:rPr lang="de-DE" sz="1000" dirty="0" err="1" smtClean="0"/>
              <a:t>StaLa</a:t>
            </a:r>
            <a:r>
              <a:rPr lang="de-DE" sz="1000" dirty="0" smtClean="0"/>
              <a:t> BW</a:t>
            </a:r>
            <a:endParaRPr lang="de-DE" sz="1000" dirty="0"/>
          </a:p>
        </p:txBody>
      </p:sp>
      <p:sp>
        <p:nvSpPr>
          <p:cNvPr id="12" name="Abgerundetes Rechteck 11"/>
          <p:cNvSpPr/>
          <p:nvPr/>
        </p:nvSpPr>
        <p:spPr>
          <a:xfrm>
            <a:off x="262288" y="260648"/>
            <a:ext cx="7488832" cy="648072"/>
          </a:xfrm>
          <a:prstGeom prst="roundRect">
            <a:avLst/>
          </a:prstGeom>
        </p:spPr>
        <p:txBody>
          <a:bodyPr vert="horz" lIns="91440" tIns="45720" rIns="91440" bIns="45720" rtlCol="0" anchor="t">
            <a:noAutofit/>
          </a:bodyPr>
          <a:lstStyle/>
          <a:p>
            <a:pPr>
              <a:lnSpc>
                <a:spcPct val="150000"/>
              </a:lnSpc>
              <a:spcBef>
                <a:spcPct val="0"/>
              </a:spcBef>
            </a:pPr>
            <a:r>
              <a:rPr lang="de-DE" sz="1600" b="1" u="sng" dirty="0" smtClean="0">
                <a:solidFill>
                  <a:schemeClr val="tx2">
                    <a:lumMod val="75000"/>
                  </a:schemeClr>
                </a:solidFill>
                <a:latin typeface="+mj-lt"/>
                <a:ea typeface="+mj-ea"/>
                <a:cs typeface="Times New Roman" panose="02020603050405020304" pitchFamily="18" charset="0"/>
              </a:rPr>
              <a:t>Zahlen, Fakten, Hintergründe: Erwerbsobstbau </a:t>
            </a:r>
            <a:r>
              <a:rPr lang="de-DE" sz="1600" b="1" u="sng" dirty="0">
                <a:solidFill>
                  <a:schemeClr val="tx2">
                    <a:lumMod val="75000"/>
                  </a:schemeClr>
                </a:solidFill>
                <a:latin typeface="+mj-lt"/>
                <a:ea typeface="+mj-ea"/>
                <a:cs typeface="Times New Roman" panose="02020603050405020304" pitchFamily="18" charset="0"/>
              </a:rPr>
              <a:t>in Baden-Württemberg</a:t>
            </a:r>
            <a:r>
              <a:rPr lang="de-DE" sz="1600" b="1" u="sng" dirty="0" smtClean="0">
                <a:solidFill>
                  <a:schemeClr val="tx2">
                    <a:lumMod val="75000"/>
                  </a:schemeClr>
                </a:solidFill>
                <a:latin typeface="+mj-lt"/>
                <a:ea typeface="+mj-ea"/>
                <a:cs typeface="Times New Roman" panose="02020603050405020304" pitchFamily="18" charset="0"/>
              </a:rPr>
              <a:t>:</a:t>
            </a:r>
          </a:p>
        </p:txBody>
      </p:sp>
    </p:spTree>
    <p:extLst>
      <p:ext uri="{BB962C8B-B14F-4D97-AF65-F5344CB8AC3E}">
        <p14:creationId xmlns:p14="http://schemas.microsoft.com/office/powerpoint/2010/main" val="929883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p:cNvSpPr/>
          <p:nvPr/>
        </p:nvSpPr>
        <p:spPr>
          <a:xfrm>
            <a:off x="159262" y="1168189"/>
            <a:ext cx="4769768" cy="53571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de-DE" sz="1400" b="1" dirty="0" smtClean="0">
                <a:solidFill>
                  <a:schemeClr val="tx2"/>
                </a:solidFill>
              </a:rPr>
              <a:t>Regionale Unterschiede beim Obstanbau </a:t>
            </a:r>
          </a:p>
          <a:p>
            <a:pPr lvl="0">
              <a:lnSpc>
                <a:spcPct val="150000"/>
              </a:lnSpc>
            </a:pPr>
            <a:r>
              <a:rPr lang="de-DE" sz="1400" b="1" dirty="0" smtClean="0">
                <a:solidFill>
                  <a:schemeClr val="tx2"/>
                </a:solidFill>
              </a:rPr>
              <a:t>in Baden-Württemberg </a:t>
            </a:r>
          </a:p>
          <a:p>
            <a:pPr>
              <a:lnSpc>
                <a:spcPct val="150000"/>
              </a:lnSpc>
            </a:pPr>
            <a:r>
              <a:rPr lang="de-DE" sz="1200" dirty="0" smtClean="0">
                <a:solidFill>
                  <a:schemeClr val="tx2"/>
                </a:solidFill>
              </a:rPr>
              <a:t>Typische Obstanbauregionen sind der Bodensee, die Rheinebene und das Neckartal</a:t>
            </a:r>
            <a:r>
              <a:rPr lang="de-DE" sz="1200" dirty="0">
                <a:solidFill>
                  <a:schemeClr val="tx2"/>
                </a:solidFill>
              </a:rPr>
              <a:t>. </a:t>
            </a:r>
            <a:r>
              <a:rPr lang="de-DE" sz="1200" dirty="0" smtClean="0">
                <a:solidFill>
                  <a:schemeClr val="tx2"/>
                </a:solidFill>
              </a:rPr>
              <a:t>Ca. ein </a:t>
            </a:r>
            <a:r>
              <a:rPr lang="de-DE" sz="1200" dirty="0">
                <a:solidFill>
                  <a:schemeClr val="tx2"/>
                </a:solidFill>
              </a:rPr>
              <a:t>Drittel </a:t>
            </a:r>
            <a:r>
              <a:rPr lang="de-DE" sz="1200" dirty="0" smtClean="0">
                <a:solidFill>
                  <a:schemeClr val="tx2"/>
                </a:solidFill>
              </a:rPr>
              <a:t>der Flächen mit Marktobstanbau liegen in Baden-Württemberg. </a:t>
            </a:r>
            <a:endParaRPr lang="de-DE" sz="800" dirty="0" smtClean="0">
              <a:solidFill>
                <a:schemeClr val="tx2"/>
              </a:solidFill>
            </a:endParaRPr>
          </a:p>
          <a:p>
            <a:pPr lvl="0">
              <a:lnSpc>
                <a:spcPct val="150000"/>
              </a:lnSpc>
            </a:pPr>
            <a:r>
              <a:rPr lang="de-DE" sz="1200" b="1" dirty="0" smtClean="0">
                <a:solidFill>
                  <a:schemeClr val="tx2"/>
                </a:solidFill>
              </a:rPr>
              <a:t>Die Anbaugebiete: </a:t>
            </a:r>
          </a:p>
          <a:p>
            <a:pPr lvl="0">
              <a:lnSpc>
                <a:spcPct val="150000"/>
              </a:lnSpc>
            </a:pPr>
            <a:r>
              <a:rPr lang="de-DE" sz="1200" dirty="0" smtClean="0">
                <a:solidFill>
                  <a:schemeClr val="tx2"/>
                </a:solidFill>
              </a:rPr>
              <a:t>Die </a:t>
            </a:r>
            <a:r>
              <a:rPr lang="de-DE" sz="1200" b="1" dirty="0">
                <a:solidFill>
                  <a:schemeClr val="tx2"/>
                </a:solidFill>
              </a:rPr>
              <a:t>Neckarregion </a:t>
            </a:r>
            <a:r>
              <a:rPr lang="de-DE" sz="1200" dirty="0">
                <a:solidFill>
                  <a:schemeClr val="tx2"/>
                </a:solidFill>
              </a:rPr>
              <a:t>ist geprägt durch eine vielseitige landwirtschaftliche Produktion. Neben intensivem Ackerbau und Viehhaltung </a:t>
            </a:r>
            <a:r>
              <a:rPr lang="de-DE" sz="1200" dirty="0" smtClean="0">
                <a:solidFill>
                  <a:schemeClr val="tx2"/>
                </a:solidFill>
              </a:rPr>
              <a:t>wird, aufgrund </a:t>
            </a:r>
            <a:r>
              <a:rPr lang="de-DE" sz="1200" dirty="0">
                <a:solidFill>
                  <a:schemeClr val="tx2"/>
                </a:solidFill>
              </a:rPr>
              <a:t>der klimatischen </a:t>
            </a:r>
            <a:r>
              <a:rPr lang="de-DE" sz="1200" dirty="0" smtClean="0">
                <a:solidFill>
                  <a:schemeClr val="tx2"/>
                </a:solidFill>
              </a:rPr>
              <a:t>Voraussetzungen, Obst sowie Wein </a:t>
            </a:r>
            <a:r>
              <a:rPr lang="de-DE" sz="1200" dirty="0">
                <a:solidFill>
                  <a:schemeClr val="tx2"/>
                </a:solidFill>
              </a:rPr>
              <a:t>und Gemüse produziert. Auch die Streuobstbestände sind landschaftsprägend und werden vielerorts intensiv betreut. </a:t>
            </a:r>
          </a:p>
          <a:p>
            <a:pPr lvl="0">
              <a:lnSpc>
                <a:spcPct val="150000"/>
              </a:lnSpc>
            </a:pPr>
            <a:r>
              <a:rPr lang="de-DE" sz="1200" dirty="0">
                <a:solidFill>
                  <a:schemeClr val="tx2"/>
                </a:solidFill>
              </a:rPr>
              <a:t>Die Neckarregion umfasst die Landkreise Ludwigsburg, Rems-Murr, Heilbronn, Hohenlohe und Schwäbisch-Hall. Auf ca. 1870 ha Baumobstfläche und 680 ha Beerenobstfläche wird hier nachhaltiger Obstanbau betrieben. Im Großraum Heilbronn wird neben dem Kernobst verstärkt Beerenobst angebaut. Aufgrund der hohen durchschnittlichen Jahrestemperatur von 9,7 °C gehört diese Region mit zu den frühesten deutschen Anbaugebieten.</a:t>
            </a:r>
          </a:p>
          <a:p>
            <a:pPr lvl="0">
              <a:lnSpc>
                <a:spcPct val="150000"/>
              </a:lnSpc>
            </a:pPr>
            <a:endParaRPr lang="de-DE" sz="1000" dirty="0">
              <a:solidFill>
                <a:schemeClr val="tx2"/>
              </a:solidFill>
            </a:endParaRPr>
          </a:p>
          <a:p>
            <a:pPr lvl="0">
              <a:lnSpc>
                <a:spcPct val="150000"/>
              </a:lnSpc>
            </a:pPr>
            <a:endParaRPr lang="de-DE" sz="1000" dirty="0" smtClean="0">
              <a:solidFill>
                <a:schemeClr val="tx2"/>
              </a:solidFill>
            </a:endParaRPr>
          </a:p>
        </p:txBody>
      </p:sp>
      <p:sp>
        <p:nvSpPr>
          <p:cNvPr id="3" name="Foliennummernplatzhalter 2"/>
          <p:cNvSpPr>
            <a:spLocks noGrp="1"/>
          </p:cNvSpPr>
          <p:nvPr>
            <p:ph type="sldNum" sz="quarter" idx="12"/>
          </p:nvPr>
        </p:nvSpPr>
        <p:spPr/>
        <p:txBody>
          <a:bodyPr/>
          <a:lstStyle/>
          <a:p>
            <a:fld id="{98DE4113-5E83-40C7-8A58-6F9475E1AD1A}" type="slidenum">
              <a:rPr lang="de-DE" smtClean="0"/>
              <a:t>9</a:t>
            </a:fld>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376243"/>
            <a:ext cx="2895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412776"/>
            <a:ext cx="4255957" cy="325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395536" y="6195501"/>
            <a:ext cx="4572000" cy="246221"/>
          </a:xfrm>
          <a:prstGeom prst="rect">
            <a:avLst/>
          </a:prstGeom>
        </p:spPr>
        <p:txBody>
          <a:bodyPr>
            <a:spAutoFit/>
          </a:bodyPr>
          <a:lstStyle/>
          <a:p>
            <a:r>
              <a:rPr lang="de-DE" sz="1000" i="1" dirty="0" smtClean="0">
                <a:solidFill>
                  <a:schemeClr val="tx2"/>
                </a:solidFill>
              </a:rPr>
              <a:t>Quelle: www.obstbau.org</a:t>
            </a:r>
            <a:endParaRPr lang="de-DE" sz="1000" i="1" dirty="0">
              <a:solidFill>
                <a:schemeClr val="tx2"/>
              </a:solidFill>
            </a:endParaRPr>
          </a:p>
        </p:txBody>
      </p:sp>
      <p:sp>
        <p:nvSpPr>
          <p:cNvPr id="10" name="Abgerundetes Rechteck 9"/>
          <p:cNvSpPr/>
          <p:nvPr/>
        </p:nvSpPr>
        <p:spPr>
          <a:xfrm>
            <a:off x="262288" y="260648"/>
            <a:ext cx="7488832" cy="648072"/>
          </a:xfrm>
          <a:prstGeom prst="roundRect">
            <a:avLst/>
          </a:prstGeom>
        </p:spPr>
        <p:txBody>
          <a:bodyPr vert="horz" lIns="91440" tIns="45720" rIns="91440" bIns="45720" rtlCol="0" anchor="t">
            <a:noAutofit/>
          </a:bodyPr>
          <a:lstStyle/>
          <a:p>
            <a:pPr>
              <a:lnSpc>
                <a:spcPct val="150000"/>
              </a:lnSpc>
              <a:spcBef>
                <a:spcPct val="0"/>
              </a:spcBef>
            </a:pPr>
            <a:r>
              <a:rPr lang="de-DE" sz="1600" b="1" u="sng" dirty="0" smtClean="0">
                <a:solidFill>
                  <a:schemeClr val="tx2">
                    <a:lumMod val="75000"/>
                  </a:schemeClr>
                </a:solidFill>
                <a:latin typeface="+mj-lt"/>
                <a:ea typeface="+mj-ea"/>
                <a:cs typeface="Times New Roman" panose="02020603050405020304" pitchFamily="18" charset="0"/>
              </a:rPr>
              <a:t>Zahlen, Fakten, Hintergründe: Erwerbsobstbau </a:t>
            </a:r>
            <a:r>
              <a:rPr lang="de-DE" sz="1600" b="1" u="sng" dirty="0">
                <a:solidFill>
                  <a:schemeClr val="tx2">
                    <a:lumMod val="75000"/>
                  </a:schemeClr>
                </a:solidFill>
                <a:latin typeface="+mj-lt"/>
                <a:ea typeface="+mj-ea"/>
                <a:cs typeface="Times New Roman" panose="02020603050405020304" pitchFamily="18" charset="0"/>
              </a:rPr>
              <a:t>in Baden-Württemberg</a:t>
            </a:r>
            <a:r>
              <a:rPr lang="de-DE" sz="1600" b="1" u="sng" dirty="0" smtClean="0">
                <a:solidFill>
                  <a:schemeClr val="tx2">
                    <a:lumMod val="75000"/>
                  </a:schemeClr>
                </a:solidFill>
                <a:latin typeface="+mj-lt"/>
                <a:ea typeface="+mj-ea"/>
                <a:cs typeface="Times New Roman" panose="02020603050405020304" pitchFamily="18" charset="0"/>
              </a:rPr>
              <a: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210" y="4797152"/>
            <a:ext cx="2925763"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8817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1351</Words>
  <Application>Microsoft Office PowerPoint</Application>
  <PresentationFormat>Bildschirmpräsentation (4:3)</PresentationFormat>
  <Paragraphs>94</Paragraphs>
  <Slides>13</Slides>
  <Notes>0</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Larissa</vt:lpstr>
      <vt:lpstr> Willkommen am Lernort Bauernhof </vt:lpstr>
      <vt:lpstr>So erzeugen wir Obst in Baden-Württemberg.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421Administator R151</dc:creator>
  <cp:lastModifiedBy>Annika Reifschneider</cp:lastModifiedBy>
  <cp:revision>213</cp:revision>
  <cp:lastPrinted>2016-03-09T15:43:56Z</cp:lastPrinted>
  <dcterms:created xsi:type="dcterms:W3CDTF">2015-12-04T10:26:32Z</dcterms:created>
  <dcterms:modified xsi:type="dcterms:W3CDTF">2016-08-01T16:01:52Z</dcterms:modified>
</cp:coreProperties>
</file>