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2" r:id="rId1"/>
  </p:sldMasterIdLst>
  <p:notesMasterIdLst>
    <p:notesMasterId r:id="rId17"/>
  </p:notesMasterIdLst>
  <p:sldIdLst>
    <p:sldId id="384" r:id="rId2"/>
    <p:sldId id="338" r:id="rId3"/>
    <p:sldId id="347" r:id="rId4"/>
    <p:sldId id="344" r:id="rId5"/>
    <p:sldId id="383" r:id="rId6"/>
    <p:sldId id="372" r:id="rId7"/>
    <p:sldId id="373" r:id="rId8"/>
    <p:sldId id="374" r:id="rId9"/>
    <p:sldId id="375" r:id="rId10"/>
    <p:sldId id="376" r:id="rId11"/>
    <p:sldId id="377" r:id="rId12"/>
    <p:sldId id="378" r:id="rId13"/>
    <p:sldId id="379" r:id="rId14"/>
    <p:sldId id="381" r:id="rId15"/>
    <p:sldId id="382" r:id="rId16"/>
  </p:sldIdLst>
  <p:sldSz cx="9144000" cy="6858000" type="screen4x3"/>
  <p:notesSz cx="6797675" cy="98742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9" autoAdjust="0"/>
    <p:restoredTop sz="94201" autoAdjust="0"/>
  </p:normalViewPr>
  <p:slideViewPr>
    <p:cSldViewPr>
      <p:cViewPr>
        <p:scale>
          <a:sx n="90" d="100"/>
          <a:sy n="90" d="100"/>
        </p:scale>
        <p:origin x="-972" y="-3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57908AC5-60C8-4BA2-9F34-622EC72AB50A}" type="datetimeFigureOut">
              <a:rPr lang="de-DE" smtClean="0"/>
              <a:t>02.08.2016</a:t>
            </a:fld>
            <a:endParaRPr lang="de-DE"/>
          </a:p>
        </p:txBody>
      </p:sp>
      <p:sp>
        <p:nvSpPr>
          <p:cNvPr id="4" name="Folienbildplatzhalt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CF9DDB9D-6FE3-4B5D-8CB2-DD4166FEA27D}" type="slidenum">
              <a:rPr lang="de-DE" smtClean="0"/>
              <a:t>‹Nr.›</a:t>
            </a:fld>
            <a:endParaRPr lang="de-DE"/>
          </a:p>
        </p:txBody>
      </p:sp>
    </p:spTree>
    <p:extLst>
      <p:ext uri="{BB962C8B-B14F-4D97-AF65-F5344CB8AC3E}">
        <p14:creationId xmlns:p14="http://schemas.microsoft.com/office/powerpoint/2010/main" val="2568131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endParaRPr lang="en-US" dirty="0"/>
          </a:p>
        </p:txBody>
      </p:sp>
      <p:sp>
        <p:nvSpPr>
          <p:cNvPr id="5" name="Fußzeilenplatzhalter 4"/>
          <p:cNvSpPr>
            <a:spLocks noGrp="1"/>
          </p:cNvSpPr>
          <p:nvPr>
            <p:ph type="ftr" sz="quarter" idx="11"/>
          </p:nvPr>
        </p:nvSpPr>
        <p:spPr/>
        <p:txBody>
          <a:bodyPr/>
          <a:lstStyle/>
          <a:p>
            <a:r>
              <a:rPr lang="de-DE" dirty="0" err="1" smtClean="0"/>
              <a:t>Unterrichtsmaterialien_Getreide_LOB_BW</a:t>
            </a:r>
            <a:endParaRPr lang="de-DE" dirty="0"/>
          </a:p>
        </p:txBody>
      </p:sp>
      <p:sp>
        <p:nvSpPr>
          <p:cNvPr id="6" name="Foliennummernplatzhalter 5"/>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166001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1"/>
          </p:nvPr>
        </p:nvSpPr>
        <p:spPr/>
        <p:txBody>
          <a:bodyPr/>
          <a:lstStyle/>
          <a:p>
            <a:r>
              <a:rPr lang="de-DE" smtClean="0"/>
              <a:t>Unterrichtsmaterialien_Getreide_LOB_BW</a:t>
            </a:r>
            <a:endParaRPr lang="de-DE" dirty="0"/>
          </a:p>
        </p:txBody>
      </p:sp>
      <p:sp>
        <p:nvSpPr>
          <p:cNvPr id="6" name="Foliennummernplatzhalter 5"/>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231495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1"/>
          </p:nvPr>
        </p:nvSpPr>
        <p:spPr/>
        <p:txBody>
          <a:bodyPr/>
          <a:lstStyle/>
          <a:p>
            <a:r>
              <a:rPr lang="de-DE" smtClean="0"/>
              <a:t>Unterrichtsmaterialien_Getreide_LOB_BW</a:t>
            </a:r>
            <a:endParaRPr lang="de-DE" dirty="0"/>
          </a:p>
        </p:txBody>
      </p:sp>
      <p:sp>
        <p:nvSpPr>
          <p:cNvPr id="6" name="Foliennummernplatzhalter 5"/>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2133191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a:xfrm>
            <a:off x="2843808" y="6381328"/>
            <a:ext cx="3175992" cy="365125"/>
          </a:xfrm>
        </p:spPr>
        <p:txBody>
          <a:bodyPr/>
          <a:lstStyle/>
          <a:p>
            <a:r>
              <a:rPr lang="de-DE" dirty="0" err="1" smtClean="0"/>
              <a:t>Unterrichtsmaterialien_Getreide_LOB_BW</a:t>
            </a:r>
            <a:endParaRPr lang="de-DE" dirty="0"/>
          </a:p>
        </p:txBody>
      </p:sp>
      <p:sp>
        <p:nvSpPr>
          <p:cNvPr id="6" name="Foliennummernplatzhalter 5"/>
          <p:cNvSpPr>
            <a:spLocks noGrp="1"/>
          </p:cNvSpPr>
          <p:nvPr>
            <p:ph type="sldNum" sz="quarter" idx="12"/>
          </p:nvPr>
        </p:nvSpPr>
        <p:spPr/>
        <p:txBody>
          <a:bodyPr/>
          <a:lstStyle/>
          <a:p>
            <a:fld id="{98DE4113-5E83-40C7-8A58-6F9475E1AD1A}" type="slidenum">
              <a:rPr lang="de-DE" smtClean="0"/>
              <a:t>‹Nr.›</a:t>
            </a:fld>
            <a:endParaRPr lang="de-DE" dirty="0"/>
          </a:p>
        </p:txBody>
      </p:sp>
    </p:spTree>
    <p:extLst>
      <p:ext uri="{BB962C8B-B14F-4D97-AF65-F5344CB8AC3E}">
        <p14:creationId xmlns:p14="http://schemas.microsoft.com/office/powerpoint/2010/main" val="107037807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dirty="0" err="1" smtClean="0"/>
              <a:t>Unterrichtsmaterialien_Getreide_LOB_BW</a:t>
            </a:r>
            <a:endParaRPr lang="de-DE" dirty="0"/>
          </a:p>
        </p:txBody>
      </p:sp>
      <p:sp>
        <p:nvSpPr>
          <p:cNvPr id="6" name="Foliennummernplatzhalter 5"/>
          <p:cNvSpPr>
            <a:spLocks noGrp="1"/>
          </p:cNvSpPr>
          <p:nvPr>
            <p:ph type="sldNum" sz="quarter" idx="12"/>
          </p:nvPr>
        </p:nvSpPr>
        <p:spPr/>
        <p:txBody>
          <a:bodyPr/>
          <a:lstStyle/>
          <a:p>
            <a:fld id="{98DE4113-5E83-40C7-8A58-6F9475E1AD1A}" type="slidenum">
              <a:rPr lang="de-DE" smtClean="0"/>
              <a:t>‹Nr.›</a:t>
            </a:fld>
            <a:endParaRPr lang="de-DE" dirty="0"/>
          </a:p>
        </p:txBody>
      </p:sp>
    </p:spTree>
    <p:extLst>
      <p:ext uri="{BB962C8B-B14F-4D97-AF65-F5344CB8AC3E}">
        <p14:creationId xmlns:p14="http://schemas.microsoft.com/office/powerpoint/2010/main" val="107037807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en-US"/>
          </a:p>
        </p:txBody>
      </p:sp>
      <p:sp>
        <p:nvSpPr>
          <p:cNvPr id="5" name="Fußzeilenplatzhalter 4"/>
          <p:cNvSpPr>
            <a:spLocks noGrp="1"/>
          </p:cNvSpPr>
          <p:nvPr>
            <p:ph type="ftr" sz="quarter" idx="11"/>
          </p:nvPr>
        </p:nvSpPr>
        <p:spPr/>
        <p:txBody>
          <a:bodyPr/>
          <a:lstStyle/>
          <a:p>
            <a:r>
              <a:rPr lang="de-DE" smtClean="0"/>
              <a:t>Unterrichtsmaterialien_Getreide_LOB_BW</a:t>
            </a:r>
            <a:endParaRPr lang="de-DE" dirty="0"/>
          </a:p>
        </p:txBody>
      </p:sp>
      <p:sp>
        <p:nvSpPr>
          <p:cNvPr id="6" name="Foliennummernplatzhalter 5"/>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423017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endParaRPr lang="de-DE" dirty="0" smtClean="0">
              <a:solidFill>
                <a:prstClr val="black"/>
              </a:solidFill>
            </a:endParaRPr>
          </a:p>
        </p:txBody>
      </p:sp>
      <p:sp>
        <p:nvSpPr>
          <p:cNvPr id="5" name="Fußzeilenplatzhalter 4"/>
          <p:cNvSpPr>
            <a:spLocks noGrp="1"/>
          </p:cNvSpPr>
          <p:nvPr>
            <p:ph type="ftr" sz="quarter" idx="11"/>
          </p:nvPr>
        </p:nvSpPr>
        <p:spPr/>
        <p:txBody>
          <a:bodyPr/>
          <a:lstStyle/>
          <a:p>
            <a:r>
              <a:rPr lang="de-DE" smtClean="0"/>
              <a:t>Unterrichtsmaterialien_Getreide_LOB_BW</a:t>
            </a:r>
            <a:endParaRPr lang="de-DE" dirty="0"/>
          </a:p>
        </p:txBody>
      </p:sp>
      <p:sp>
        <p:nvSpPr>
          <p:cNvPr id="6" name="Foliennummernplatzhalter 5"/>
          <p:cNvSpPr>
            <a:spLocks noGrp="1"/>
          </p:cNvSpPr>
          <p:nvPr>
            <p:ph type="sldNum" sz="quarter" idx="12"/>
          </p:nvPr>
        </p:nvSpPr>
        <p:spPr/>
        <p:txBody>
          <a:bodyPr/>
          <a:lstStyle/>
          <a:p>
            <a:fld id="{C016B2C9-BFCA-4D9F-8270-DBBBE15C5C73}" type="slidenum">
              <a:rPr lang="de-DE" smtClean="0"/>
              <a:t>‹Nr.›</a:t>
            </a:fld>
            <a:endParaRPr lang="de-DE"/>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7545" y="6420812"/>
            <a:ext cx="1644221"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03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11"/>
          </p:nvPr>
        </p:nvSpPr>
        <p:spPr/>
        <p:txBody>
          <a:bodyPr/>
          <a:lstStyle/>
          <a:p>
            <a:r>
              <a:rPr lang="de-DE" smtClean="0"/>
              <a:t>Unterrichtsmaterialien_Getreide_LOB_BW</a:t>
            </a:r>
            <a:endParaRPr lang="de-DE" dirty="0"/>
          </a:p>
        </p:txBody>
      </p:sp>
      <p:sp>
        <p:nvSpPr>
          <p:cNvPr id="7" name="Foliennummernplatzhalter 6"/>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1444273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Fußzeilenplatzhalter 7"/>
          <p:cNvSpPr>
            <a:spLocks noGrp="1"/>
          </p:cNvSpPr>
          <p:nvPr>
            <p:ph type="ftr" sz="quarter" idx="11"/>
          </p:nvPr>
        </p:nvSpPr>
        <p:spPr/>
        <p:txBody>
          <a:bodyPr/>
          <a:lstStyle/>
          <a:p>
            <a:r>
              <a:rPr lang="de-DE" smtClean="0"/>
              <a:t>Unterrichtsmaterialien_Getreide_LOB_BW</a:t>
            </a:r>
            <a:endParaRPr lang="de-DE" dirty="0"/>
          </a:p>
        </p:txBody>
      </p:sp>
      <p:sp>
        <p:nvSpPr>
          <p:cNvPr id="9" name="Foliennummernplatzhalter 8"/>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13999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4" name="Fußzeilenplatzhalter 3"/>
          <p:cNvSpPr>
            <a:spLocks noGrp="1"/>
          </p:cNvSpPr>
          <p:nvPr>
            <p:ph type="ftr" sz="quarter" idx="11"/>
          </p:nvPr>
        </p:nvSpPr>
        <p:spPr/>
        <p:txBody>
          <a:bodyPr/>
          <a:lstStyle/>
          <a:p>
            <a:r>
              <a:rPr lang="de-DE" smtClean="0"/>
              <a:t>Unterrichtsmaterialien_Getreide_LOB_BW</a:t>
            </a:r>
            <a:endParaRPr lang="de-DE" dirty="0"/>
          </a:p>
        </p:txBody>
      </p:sp>
      <p:sp>
        <p:nvSpPr>
          <p:cNvPr id="5" name="Foliennummernplatzhalter 4"/>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132809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smtClean="0"/>
              <a:t>Unterrichtsmaterialien_Getreide_LOB_BW</a:t>
            </a:r>
            <a:endParaRPr lang="de-DE" dirty="0" smtClean="0"/>
          </a:p>
        </p:txBody>
      </p:sp>
      <p:sp>
        <p:nvSpPr>
          <p:cNvPr id="4" name="Foliennummernplatzhalter 3"/>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182815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6" name="Fußzeilenplatzhalter 5"/>
          <p:cNvSpPr>
            <a:spLocks noGrp="1"/>
          </p:cNvSpPr>
          <p:nvPr>
            <p:ph type="ftr" sz="quarter" idx="11"/>
          </p:nvPr>
        </p:nvSpPr>
        <p:spPr/>
        <p:txBody>
          <a:bodyPr/>
          <a:lstStyle/>
          <a:p>
            <a:r>
              <a:rPr lang="de-DE" smtClean="0"/>
              <a:t>Unterrichtsmaterialien_Getreide_LOB_BW</a:t>
            </a:r>
            <a:endParaRPr lang="de-DE" dirty="0"/>
          </a:p>
        </p:txBody>
      </p:sp>
      <p:sp>
        <p:nvSpPr>
          <p:cNvPr id="7" name="Foliennummernplatzhalter 6"/>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3183694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6" name="Fußzeilenplatzhalter 5"/>
          <p:cNvSpPr>
            <a:spLocks noGrp="1"/>
          </p:cNvSpPr>
          <p:nvPr>
            <p:ph type="ftr" sz="quarter" idx="11"/>
          </p:nvPr>
        </p:nvSpPr>
        <p:spPr/>
        <p:txBody>
          <a:bodyPr/>
          <a:lstStyle/>
          <a:p>
            <a:r>
              <a:rPr lang="de-DE" smtClean="0"/>
              <a:t>Unterrichtsmaterialien_Getreide_LOB_BW</a:t>
            </a:r>
            <a:endParaRPr lang="de-DE" dirty="0"/>
          </a:p>
        </p:txBody>
      </p:sp>
      <p:sp>
        <p:nvSpPr>
          <p:cNvPr id="7" name="Foliennummernplatzhalter 6"/>
          <p:cNvSpPr>
            <a:spLocks noGrp="1"/>
          </p:cNvSpPr>
          <p:nvPr>
            <p:ph type="sldNum" sz="quarter" idx="12"/>
          </p:nvPr>
        </p:nvSpPr>
        <p:spPr/>
        <p:txBody>
          <a:bodyPr/>
          <a:lstStyle/>
          <a:p>
            <a:fld id="{C016B2C9-BFCA-4D9F-8270-DBBBE15C5C73}" type="slidenum">
              <a:rPr lang="de-DE" smtClean="0"/>
              <a:t>‹Nr.›</a:t>
            </a:fld>
            <a:endParaRPr lang="de-DE"/>
          </a:p>
        </p:txBody>
      </p:sp>
    </p:spTree>
    <p:extLst>
      <p:ext uri="{BB962C8B-B14F-4D97-AF65-F5344CB8AC3E}">
        <p14:creationId xmlns:p14="http://schemas.microsoft.com/office/powerpoint/2010/main" val="82107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dirty="0" smtClean="0">
              <a:solidFill>
                <a:prstClr val="black"/>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Unterrichtsmaterialien_Getreide_LOB_BW</a:t>
            </a:r>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6B2C9-BFCA-4D9F-8270-DBBBE15C5C73}" type="slidenum">
              <a:rPr lang="de-DE" smtClean="0"/>
              <a:t>‹Nr.›</a:t>
            </a:fld>
            <a:endParaRPr lang="de-DE" dirty="0"/>
          </a:p>
        </p:txBody>
      </p:sp>
      <p:pic>
        <p:nvPicPr>
          <p:cNvPr id="7" name="Picture 2" descr="C:\Users\421Administator R151\Dropbox\Logo.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39025" y="0"/>
            <a:ext cx="1704975" cy="111442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799134" y="6344908"/>
            <a:ext cx="609137" cy="358182"/>
          </a:xfrm>
          <a:prstGeom prst="rect">
            <a:avLst/>
          </a:prstGeom>
        </p:spPr>
      </p:pic>
      <p:pic>
        <p:nvPicPr>
          <p:cNvPr id="9" name="Picture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67545" y="6420812"/>
            <a:ext cx="1644221"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16933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8187"/>
            <a:ext cx="9144000" cy="5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5718" y="476672"/>
            <a:ext cx="7772400" cy="1470025"/>
          </a:xfrm>
        </p:spPr>
        <p:txBody>
          <a:bodyPr>
            <a:noAutofit/>
          </a:bodyPr>
          <a:lstStyle/>
          <a:p>
            <a:pPr algn="l"/>
            <a:r>
              <a:rPr lang="de-DE" sz="3200" b="1" dirty="0">
                <a:solidFill>
                  <a:schemeClr val="accent3">
                    <a:lumMod val="50000"/>
                  </a:schemeClr>
                </a:solidFill>
              </a:rPr>
              <a:t/>
            </a:r>
            <a:br>
              <a:rPr lang="de-DE" sz="3200" b="1" dirty="0">
                <a:solidFill>
                  <a:schemeClr val="accent3">
                    <a:lumMod val="50000"/>
                  </a:schemeClr>
                </a:solidFill>
              </a:rPr>
            </a:br>
            <a:r>
              <a:rPr lang="de-DE" sz="2800" b="1" dirty="0">
                <a:solidFill>
                  <a:schemeClr val="accent3">
                    <a:lumMod val="50000"/>
                  </a:schemeClr>
                </a:solidFill>
              </a:rPr>
              <a:t>Willkommen am Lernort </a:t>
            </a:r>
            <a:r>
              <a:rPr lang="de-DE" sz="2800" b="1" dirty="0" smtClean="0">
                <a:solidFill>
                  <a:schemeClr val="accent3">
                    <a:lumMod val="50000"/>
                  </a:schemeClr>
                </a:solidFill>
              </a:rPr>
              <a:t>Bauernhof</a:t>
            </a:r>
            <a:r>
              <a:rPr lang="de-DE" sz="3200" b="1" dirty="0">
                <a:solidFill>
                  <a:schemeClr val="accent3">
                    <a:lumMod val="50000"/>
                  </a:schemeClr>
                </a:solidFill>
              </a:rPr>
              <a:t/>
            </a:r>
            <a:br>
              <a:rPr lang="de-DE" sz="3200" b="1" dirty="0">
                <a:solidFill>
                  <a:schemeClr val="accent3">
                    <a:lumMod val="50000"/>
                  </a:schemeClr>
                </a:solidFill>
              </a:rPr>
            </a:br>
            <a:endParaRPr lang="de-DE" sz="3200" b="1" dirty="0">
              <a:solidFill>
                <a:schemeClr val="accent3">
                  <a:lumMod val="50000"/>
                </a:schemeClr>
              </a:solidFill>
            </a:endParaRPr>
          </a:p>
        </p:txBody>
      </p:sp>
      <p:sp>
        <p:nvSpPr>
          <p:cNvPr id="3" name="Untertitel 2"/>
          <p:cNvSpPr>
            <a:spLocks noGrp="1"/>
          </p:cNvSpPr>
          <p:nvPr>
            <p:ph type="subTitle" idx="1"/>
          </p:nvPr>
        </p:nvSpPr>
        <p:spPr>
          <a:xfrm>
            <a:off x="0" y="1418233"/>
            <a:ext cx="6724328" cy="1752600"/>
          </a:xfrm>
        </p:spPr>
        <p:txBody>
          <a:bodyPr>
            <a:normAutofit/>
          </a:bodyPr>
          <a:lstStyle/>
          <a:p>
            <a:pPr algn="l"/>
            <a:r>
              <a:rPr lang="de-DE" sz="2400" b="1" dirty="0" smtClean="0">
                <a:solidFill>
                  <a:schemeClr val="bg1"/>
                </a:solidFill>
              </a:rPr>
              <a:t>Unterrichtsmaterial zum Thema Obst</a:t>
            </a:r>
            <a:endParaRPr lang="de-DE" sz="2400" b="1" dirty="0">
              <a:solidFill>
                <a:schemeClr val="bg1"/>
              </a:solidFill>
            </a:endParaRPr>
          </a:p>
        </p:txBody>
      </p:sp>
      <p:sp>
        <p:nvSpPr>
          <p:cNvPr id="4" name="Rechteck 3"/>
          <p:cNvSpPr/>
          <p:nvPr/>
        </p:nvSpPr>
        <p:spPr>
          <a:xfrm>
            <a:off x="0" y="-1"/>
            <a:ext cx="9144000" cy="808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9015" y="6165304"/>
            <a:ext cx="9144000" cy="69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565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10</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137431" y="1124744"/>
            <a:ext cx="5882369" cy="43204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400" b="1" dirty="0" smtClean="0">
                <a:solidFill>
                  <a:schemeClr val="tx2"/>
                </a:solidFill>
              </a:rPr>
              <a:t>Abwehr von Krankheiten </a:t>
            </a:r>
            <a:r>
              <a:rPr lang="de-DE" sz="1400" b="1" dirty="0">
                <a:solidFill>
                  <a:schemeClr val="tx2"/>
                </a:solidFill>
              </a:rPr>
              <a:t>und </a:t>
            </a:r>
            <a:r>
              <a:rPr lang="de-DE" sz="1400" b="1" dirty="0" smtClean="0">
                <a:solidFill>
                  <a:schemeClr val="tx2"/>
                </a:solidFill>
              </a:rPr>
              <a:t>Schädlingen </a:t>
            </a:r>
            <a:r>
              <a:rPr lang="de-DE" sz="1400" b="1" dirty="0">
                <a:solidFill>
                  <a:schemeClr val="tx2"/>
                </a:solidFill>
              </a:rPr>
              <a:t/>
            </a:r>
            <a:br>
              <a:rPr lang="de-DE" sz="1400" b="1" dirty="0">
                <a:solidFill>
                  <a:schemeClr val="tx2"/>
                </a:solidFill>
              </a:rPr>
            </a:br>
            <a:r>
              <a:rPr lang="de-DE" sz="1100" dirty="0">
                <a:solidFill>
                  <a:schemeClr val="tx2"/>
                </a:solidFill>
              </a:rPr>
              <a:t>Die Abwehr von Krankheiten und Schädlingen erfolgt üblicherweise nach den Richtlinien der „Integrierten Produktion“. Dies bedeutet, dass Krankheiten, Schädlinge und Unkräuter möglichst umweltschonend reguliert werden. Dabei spielen vorbeugende, mechanische und auch biologische Verfahren eine große Rolle.</a:t>
            </a:r>
          </a:p>
          <a:p>
            <a:pPr lvl="0">
              <a:lnSpc>
                <a:spcPct val="150000"/>
              </a:lnSpc>
            </a:pPr>
            <a:r>
              <a:rPr lang="de-DE" sz="1100" b="1" dirty="0">
                <a:solidFill>
                  <a:schemeClr val="tx2"/>
                </a:solidFill>
              </a:rPr>
              <a:t>Vorbeugende Maßnahmen sind beispielsweise:</a:t>
            </a:r>
          </a:p>
          <a:p>
            <a:pPr marL="171450" lvl="0" indent="-171450">
              <a:lnSpc>
                <a:spcPct val="150000"/>
              </a:lnSpc>
              <a:buFont typeface="Arial" panose="020B0604020202020204" pitchFamily="34" charset="0"/>
              <a:buChar char="•"/>
            </a:pPr>
            <a:r>
              <a:rPr lang="de-DE" sz="1100" dirty="0">
                <a:solidFill>
                  <a:schemeClr val="tx2"/>
                </a:solidFill>
              </a:rPr>
              <a:t>Pflanzung von Obstarten angepasst an den jeweiligen Standort</a:t>
            </a:r>
          </a:p>
          <a:p>
            <a:pPr marL="171450" lvl="0" indent="-171450">
              <a:lnSpc>
                <a:spcPct val="150000"/>
              </a:lnSpc>
              <a:buFont typeface="Arial" panose="020B0604020202020204" pitchFamily="34" charset="0"/>
              <a:buChar char="•"/>
            </a:pPr>
            <a:r>
              <a:rPr lang="de-DE" sz="1100" dirty="0">
                <a:solidFill>
                  <a:schemeClr val="tx2"/>
                </a:solidFill>
              </a:rPr>
              <a:t>Verwendung robuster Obstsorten</a:t>
            </a:r>
          </a:p>
          <a:p>
            <a:pPr marL="171450" lvl="0" indent="-171450">
              <a:lnSpc>
                <a:spcPct val="150000"/>
              </a:lnSpc>
              <a:buFont typeface="Arial" panose="020B0604020202020204" pitchFamily="34" charset="0"/>
              <a:buChar char="•"/>
            </a:pPr>
            <a:r>
              <a:rPr lang="de-DE" sz="1100" dirty="0">
                <a:solidFill>
                  <a:schemeClr val="tx2"/>
                </a:solidFill>
              </a:rPr>
              <a:t>Gute Bodenvorbereitung</a:t>
            </a:r>
          </a:p>
          <a:p>
            <a:pPr marL="171450" lvl="0" indent="-171450">
              <a:lnSpc>
                <a:spcPct val="150000"/>
              </a:lnSpc>
              <a:buFont typeface="Arial" panose="020B0604020202020204" pitchFamily="34" charset="0"/>
              <a:buChar char="•"/>
            </a:pPr>
            <a:r>
              <a:rPr lang="de-DE" sz="1100" dirty="0">
                <a:solidFill>
                  <a:schemeClr val="tx2"/>
                </a:solidFill>
              </a:rPr>
              <a:t>Schutz der Obstbäume vor Hagel oder Regen durch Hagelnetze oder Schutzdächer </a:t>
            </a:r>
          </a:p>
          <a:p>
            <a:pPr marL="171450" lvl="0" indent="-171450">
              <a:lnSpc>
                <a:spcPct val="150000"/>
              </a:lnSpc>
              <a:buFont typeface="Arial" panose="020B0604020202020204" pitchFamily="34" charset="0"/>
              <a:buChar char="•"/>
            </a:pPr>
            <a:r>
              <a:rPr lang="de-DE" sz="1100" dirty="0">
                <a:solidFill>
                  <a:schemeClr val="tx2"/>
                </a:solidFill>
              </a:rPr>
              <a:t>Umzäunung der Obstanlage gegen Fraß von Feldhasen oder Rehwild</a:t>
            </a:r>
          </a:p>
          <a:p>
            <a:pPr marL="171450" lvl="0" indent="-171450">
              <a:lnSpc>
                <a:spcPct val="150000"/>
              </a:lnSpc>
              <a:buFont typeface="Arial" panose="020B0604020202020204" pitchFamily="34" charset="0"/>
              <a:buChar char="•"/>
            </a:pPr>
            <a:r>
              <a:rPr lang="de-DE" sz="1100" dirty="0">
                <a:solidFill>
                  <a:schemeClr val="tx2"/>
                </a:solidFill>
              </a:rPr>
              <a:t>Fachgerechte Düngung und Bewässerung der Obstbäume</a:t>
            </a:r>
          </a:p>
          <a:p>
            <a:pPr lvl="0">
              <a:lnSpc>
                <a:spcPct val="150000"/>
              </a:lnSpc>
            </a:pPr>
            <a:r>
              <a:rPr lang="de-DE" sz="1100" b="1" dirty="0">
                <a:solidFill>
                  <a:schemeClr val="tx2"/>
                </a:solidFill>
              </a:rPr>
              <a:t>Mechanische Maßnahmen sind beispielsweise:</a:t>
            </a:r>
          </a:p>
          <a:p>
            <a:pPr marL="171450" lvl="0" indent="-171450">
              <a:lnSpc>
                <a:spcPct val="150000"/>
              </a:lnSpc>
              <a:buFont typeface="Arial" panose="020B0604020202020204" pitchFamily="34" charset="0"/>
              <a:buChar char="•"/>
            </a:pPr>
            <a:r>
              <a:rPr lang="de-DE" sz="1100" dirty="0">
                <a:solidFill>
                  <a:schemeClr val="tx2"/>
                </a:solidFill>
              </a:rPr>
              <a:t>Fang von Wühlmausen mit Fallen</a:t>
            </a:r>
          </a:p>
          <a:p>
            <a:pPr marL="171450" lvl="0" indent="-171450">
              <a:lnSpc>
                <a:spcPct val="150000"/>
              </a:lnSpc>
              <a:buFont typeface="Arial" panose="020B0604020202020204" pitchFamily="34" charset="0"/>
              <a:buChar char="•"/>
            </a:pPr>
            <a:r>
              <a:rPr lang="de-DE" sz="1100" dirty="0">
                <a:solidFill>
                  <a:schemeClr val="tx2"/>
                </a:solidFill>
              </a:rPr>
              <a:t>Leimringe am Baumstamm zur Abwehr von Ameisen </a:t>
            </a:r>
            <a:r>
              <a:rPr lang="de-DE" sz="1400" b="1" dirty="0">
                <a:solidFill>
                  <a:schemeClr val="tx2"/>
                </a:solidFill>
              </a:rPr>
              <a:t/>
            </a:r>
            <a:br>
              <a:rPr lang="de-DE" sz="1400" b="1" dirty="0">
                <a:solidFill>
                  <a:schemeClr val="tx2"/>
                </a:solidFill>
              </a:rPr>
            </a:br>
            <a:endParaRPr lang="de-DE" sz="1200" b="1" dirty="0">
              <a:solidFill>
                <a:schemeClr val="tx2"/>
              </a:solidFill>
            </a:endParaRPr>
          </a:p>
        </p:txBody>
      </p:sp>
      <p:sp>
        <p:nvSpPr>
          <p:cNvPr id="8" name="Rechteck 7"/>
          <p:cNvSpPr/>
          <p:nvPr/>
        </p:nvSpPr>
        <p:spPr>
          <a:xfrm>
            <a:off x="467544" y="5589240"/>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spTree>
    <p:extLst>
      <p:ext uri="{BB962C8B-B14F-4D97-AF65-F5344CB8AC3E}">
        <p14:creationId xmlns:p14="http://schemas.microsoft.com/office/powerpoint/2010/main" val="27265604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11</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137431" y="1124744"/>
            <a:ext cx="5882369" cy="8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400" b="1" dirty="0" smtClean="0">
                <a:solidFill>
                  <a:schemeClr val="tx2"/>
                </a:solidFill>
              </a:rPr>
              <a:t>Vorbeugende Maßnahmen</a:t>
            </a:r>
          </a:p>
          <a:p>
            <a:pPr lvl="0">
              <a:lnSpc>
                <a:spcPct val="150000"/>
              </a:lnSpc>
            </a:pPr>
            <a:r>
              <a:rPr lang="de-DE" sz="1400" b="1" dirty="0">
                <a:solidFill>
                  <a:schemeClr val="tx2"/>
                </a:solidFill>
              </a:rPr>
              <a:t/>
            </a:r>
            <a:br>
              <a:rPr lang="de-DE" sz="1400" b="1" dirty="0">
                <a:solidFill>
                  <a:schemeClr val="tx2"/>
                </a:solidFill>
              </a:rPr>
            </a:br>
            <a:endParaRPr lang="de-DE" sz="1200" b="1" dirty="0">
              <a:solidFill>
                <a:schemeClr val="tx2"/>
              </a:solidFill>
            </a:endParaRPr>
          </a:p>
        </p:txBody>
      </p:sp>
      <p:sp>
        <p:nvSpPr>
          <p:cNvPr id="8" name="Rechteck 7"/>
          <p:cNvSpPr/>
          <p:nvPr/>
        </p:nvSpPr>
        <p:spPr>
          <a:xfrm>
            <a:off x="467544" y="5589240"/>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811338"/>
            <a:ext cx="8547100"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170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12</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137431" y="1010319"/>
            <a:ext cx="5882369" cy="8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endParaRPr lang="de-DE" sz="1400" b="1" dirty="0" smtClean="0">
              <a:solidFill>
                <a:schemeClr val="tx2"/>
              </a:solidFill>
            </a:endParaRPr>
          </a:p>
          <a:p>
            <a:pPr lvl="0">
              <a:lnSpc>
                <a:spcPct val="150000"/>
              </a:lnSpc>
            </a:pPr>
            <a:r>
              <a:rPr lang="de-DE" sz="1400" b="1" dirty="0" smtClean="0">
                <a:solidFill>
                  <a:schemeClr val="tx2"/>
                </a:solidFill>
              </a:rPr>
              <a:t>Vorbeugende Maßnahmen:</a:t>
            </a:r>
          </a:p>
          <a:p>
            <a:pPr lvl="0">
              <a:lnSpc>
                <a:spcPct val="150000"/>
              </a:lnSpc>
            </a:pPr>
            <a:r>
              <a:rPr lang="de-DE" sz="1400" dirty="0" smtClean="0">
                <a:solidFill>
                  <a:schemeClr val="tx2"/>
                </a:solidFill>
              </a:rPr>
              <a:t>Mechanische Maßnahmen</a:t>
            </a:r>
          </a:p>
          <a:p>
            <a:pPr lvl="0">
              <a:lnSpc>
                <a:spcPct val="150000"/>
              </a:lnSpc>
            </a:pPr>
            <a:r>
              <a:rPr lang="de-DE" sz="1400" b="1" dirty="0">
                <a:solidFill>
                  <a:schemeClr val="tx2"/>
                </a:solidFill>
              </a:rPr>
              <a:t/>
            </a:r>
            <a:br>
              <a:rPr lang="de-DE" sz="1400" b="1" dirty="0">
                <a:solidFill>
                  <a:schemeClr val="tx2"/>
                </a:solidFill>
              </a:rPr>
            </a:br>
            <a:endParaRPr lang="de-DE" sz="1200" b="1" dirty="0">
              <a:solidFill>
                <a:schemeClr val="tx2"/>
              </a:solidFill>
            </a:endParaRPr>
          </a:p>
        </p:txBody>
      </p:sp>
      <p:sp>
        <p:nvSpPr>
          <p:cNvPr id="8" name="Rechteck 7"/>
          <p:cNvSpPr/>
          <p:nvPr/>
        </p:nvSpPr>
        <p:spPr>
          <a:xfrm>
            <a:off x="467544" y="5589240"/>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03" y="1987486"/>
            <a:ext cx="8486775"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897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13</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137431" y="1124744"/>
            <a:ext cx="4506577" cy="2808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endParaRPr lang="de-DE" sz="1400" b="1" dirty="0" smtClean="0">
              <a:solidFill>
                <a:schemeClr val="tx2"/>
              </a:solidFill>
            </a:endParaRPr>
          </a:p>
          <a:p>
            <a:pPr lvl="0">
              <a:lnSpc>
                <a:spcPct val="150000"/>
              </a:lnSpc>
            </a:pPr>
            <a:r>
              <a:rPr lang="de-DE" sz="1400" b="1" dirty="0">
                <a:solidFill>
                  <a:schemeClr val="tx2"/>
                </a:solidFill>
              </a:rPr>
              <a:t>Vorbeugende Maßnahmen:</a:t>
            </a:r>
          </a:p>
          <a:p>
            <a:pPr lvl="0">
              <a:lnSpc>
                <a:spcPct val="150000"/>
              </a:lnSpc>
            </a:pPr>
            <a:r>
              <a:rPr lang="de-DE" sz="1400" dirty="0" smtClean="0">
                <a:solidFill>
                  <a:schemeClr val="tx2"/>
                </a:solidFill>
              </a:rPr>
              <a:t>Abwehr von Krankheiten </a:t>
            </a:r>
            <a:r>
              <a:rPr lang="de-DE" sz="1400" dirty="0">
                <a:solidFill>
                  <a:schemeClr val="tx2"/>
                </a:solidFill>
              </a:rPr>
              <a:t>und </a:t>
            </a:r>
            <a:r>
              <a:rPr lang="de-DE" sz="1400" dirty="0" smtClean="0">
                <a:solidFill>
                  <a:schemeClr val="tx2"/>
                </a:solidFill>
              </a:rPr>
              <a:t>Schädlingen  durch biologische Maßnahmen; Beispiele:</a:t>
            </a:r>
            <a:endParaRPr lang="de-DE" sz="1400" dirty="0">
              <a:solidFill>
                <a:schemeClr val="tx2"/>
              </a:solidFill>
            </a:endParaRPr>
          </a:p>
          <a:p>
            <a:pPr marL="228600" lvl="0" indent="-228600">
              <a:lnSpc>
                <a:spcPct val="150000"/>
              </a:lnSpc>
              <a:buFont typeface="Arial" panose="020B0604020202020204" pitchFamily="34" charset="0"/>
              <a:buChar char="•"/>
            </a:pPr>
            <a:r>
              <a:rPr lang="de-DE" sz="1200" dirty="0">
                <a:solidFill>
                  <a:schemeClr val="tx2"/>
                </a:solidFill>
              </a:rPr>
              <a:t>Förderung der natürlichen Gegenspieler (z. B. Marienkäfer, Florfliegen, Schwebfliegen gegen Blattläuse)</a:t>
            </a:r>
          </a:p>
          <a:p>
            <a:pPr marL="228600" lvl="0" indent="-228600">
              <a:lnSpc>
                <a:spcPct val="150000"/>
              </a:lnSpc>
              <a:buFont typeface="Arial" panose="020B0604020202020204" pitchFamily="34" charset="0"/>
              <a:buChar char="•"/>
            </a:pPr>
            <a:r>
              <a:rPr lang="de-DE" sz="1200" dirty="0">
                <a:solidFill>
                  <a:schemeClr val="tx2"/>
                </a:solidFill>
              </a:rPr>
              <a:t>Gezielter Einsatz von Nützlingen gegen bestimmte Schädlinge (z.B. Raubmilben gegen Spinnmilben, Ohrwürmer gegen Blattläuse)</a:t>
            </a:r>
          </a:p>
          <a:p>
            <a:pPr marL="228600" lvl="0" indent="-228600">
              <a:lnSpc>
                <a:spcPct val="150000"/>
              </a:lnSpc>
              <a:buFont typeface="Arial" panose="020B0604020202020204" pitchFamily="34" charset="0"/>
              <a:buChar char="•"/>
            </a:pPr>
            <a:r>
              <a:rPr lang="de-DE" sz="1200" dirty="0">
                <a:solidFill>
                  <a:schemeClr val="tx2"/>
                </a:solidFill>
              </a:rPr>
              <a:t>Einsatz von Duftstoffen (Pheromone) zur Verwirrung von Schädlingen (z.B. Apfelwickler)</a:t>
            </a:r>
          </a:p>
          <a:p>
            <a:pPr lvl="0">
              <a:lnSpc>
                <a:spcPct val="150000"/>
              </a:lnSpc>
            </a:pPr>
            <a:endParaRPr lang="de-DE" sz="1200" b="1" dirty="0">
              <a:solidFill>
                <a:schemeClr val="tx2"/>
              </a:solidFill>
            </a:endParaRPr>
          </a:p>
        </p:txBody>
      </p:sp>
      <p:sp>
        <p:nvSpPr>
          <p:cNvPr id="8" name="Rechteck 7"/>
          <p:cNvSpPr/>
          <p:nvPr/>
        </p:nvSpPr>
        <p:spPr>
          <a:xfrm>
            <a:off x="467544" y="5589240"/>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293289"/>
            <a:ext cx="3917165" cy="480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869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14</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137431" y="1196752"/>
            <a:ext cx="7674929" cy="32403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400" b="1" dirty="0" smtClean="0">
                <a:solidFill>
                  <a:schemeClr val="tx2"/>
                </a:solidFill>
              </a:rPr>
              <a:t>Abwehr von Krankheiten </a:t>
            </a:r>
            <a:r>
              <a:rPr lang="de-DE" sz="1400" b="1" dirty="0">
                <a:solidFill>
                  <a:schemeClr val="tx2"/>
                </a:solidFill>
              </a:rPr>
              <a:t>und </a:t>
            </a:r>
            <a:r>
              <a:rPr lang="de-DE" sz="1400" b="1" dirty="0" smtClean="0">
                <a:solidFill>
                  <a:schemeClr val="tx2"/>
                </a:solidFill>
              </a:rPr>
              <a:t>Schädlingen: Schadschwellenprinzip</a:t>
            </a:r>
          </a:p>
          <a:p>
            <a:pPr lvl="0">
              <a:lnSpc>
                <a:spcPct val="150000"/>
              </a:lnSpc>
            </a:pPr>
            <a:r>
              <a:rPr lang="de-DE" sz="1200" dirty="0" smtClean="0">
                <a:solidFill>
                  <a:schemeClr val="tx2"/>
                </a:solidFill>
              </a:rPr>
              <a:t>Die </a:t>
            </a:r>
            <a:r>
              <a:rPr lang="de-DE" sz="1200" dirty="0">
                <a:solidFill>
                  <a:schemeClr val="tx2"/>
                </a:solidFill>
              </a:rPr>
              <a:t>direkte Bekämpfung von Krankheiten und Schädlingen wird nur durchgeführt, wenn eine festgelegte Schadschwelle überschritten wird. Dies bedeutet, dass ein geringer Schaden toleriert wird. </a:t>
            </a:r>
          </a:p>
          <a:p>
            <a:pPr lvl="0">
              <a:lnSpc>
                <a:spcPct val="150000"/>
              </a:lnSpc>
            </a:pPr>
            <a:r>
              <a:rPr lang="de-DE" sz="1200" dirty="0">
                <a:solidFill>
                  <a:schemeClr val="tx2"/>
                </a:solidFill>
              </a:rPr>
              <a:t>Für die wichtigsten Krankheiten und Schädlinge wurden Schadschwellen festgelegt. Um die Schadschwellen zu ermitteln, müssen regelmäßige Kontrollen in der Obstanlage durchgeführt werden. Dabei wird je nach Schaderreger eine bestimmte Anzahl an Trieben, Blüten oder Blättern mit einer Lupe kontrolliert. </a:t>
            </a:r>
          </a:p>
          <a:p>
            <a:pPr lvl="0">
              <a:lnSpc>
                <a:spcPct val="150000"/>
              </a:lnSpc>
            </a:pPr>
            <a:r>
              <a:rPr lang="de-DE" sz="1200" dirty="0">
                <a:solidFill>
                  <a:schemeClr val="tx2"/>
                </a:solidFill>
              </a:rPr>
              <a:t>Der Besatz an Käfern oder Nützlingen, die sehr beweglich sind, wird mit einer sogenannten Klopfprobe ermittelt. Hierbei wird ein Trichter aus Stoff unter den Baum gehalten und gleichzeitig mit einem Stab auf die Äste darüber geklopft. Die  Insekten fallen in den Trichter und können gezählt werden.</a:t>
            </a:r>
          </a:p>
          <a:p>
            <a:pPr lvl="0">
              <a:lnSpc>
                <a:spcPct val="150000"/>
              </a:lnSpc>
            </a:pPr>
            <a:r>
              <a:rPr lang="de-DE" sz="1200" dirty="0">
                <a:solidFill>
                  <a:schemeClr val="tx2"/>
                </a:solidFill>
              </a:rPr>
              <a:t>Wird die Schadschwelle bei einer Krankheit oder einem Schädling überschritten, kommen möglichst umweltschonende Bekämpfungsmittel zum Einsatz. </a:t>
            </a:r>
          </a:p>
          <a:p>
            <a:pPr lvl="0">
              <a:lnSpc>
                <a:spcPct val="150000"/>
              </a:lnSpc>
            </a:pPr>
            <a:endParaRPr lang="de-DE" sz="1200" b="1" dirty="0">
              <a:solidFill>
                <a:schemeClr val="tx2"/>
              </a:solidFill>
            </a:endParaRPr>
          </a:p>
        </p:txBody>
      </p:sp>
      <p:sp>
        <p:nvSpPr>
          <p:cNvPr id="8" name="Rechteck 7"/>
          <p:cNvSpPr/>
          <p:nvPr/>
        </p:nvSpPr>
        <p:spPr>
          <a:xfrm>
            <a:off x="467544" y="5589240"/>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spTree>
    <p:extLst>
      <p:ext uri="{BB962C8B-B14F-4D97-AF65-F5344CB8AC3E}">
        <p14:creationId xmlns:p14="http://schemas.microsoft.com/office/powerpoint/2010/main" val="545639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15</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137431" y="1196752"/>
            <a:ext cx="7674929" cy="576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400" b="1" dirty="0" smtClean="0">
                <a:solidFill>
                  <a:schemeClr val="tx2"/>
                </a:solidFill>
              </a:rPr>
              <a:t>Abwehr von Krankheiten </a:t>
            </a:r>
            <a:r>
              <a:rPr lang="de-DE" sz="1400" b="1" dirty="0">
                <a:solidFill>
                  <a:schemeClr val="tx2"/>
                </a:solidFill>
              </a:rPr>
              <a:t>und </a:t>
            </a:r>
            <a:r>
              <a:rPr lang="de-DE" sz="1400" b="1" dirty="0" smtClean="0">
                <a:solidFill>
                  <a:schemeClr val="tx2"/>
                </a:solidFill>
              </a:rPr>
              <a:t>Schädlingen: Schadschwellenprinzip</a:t>
            </a:r>
          </a:p>
          <a:p>
            <a:pPr lvl="0">
              <a:lnSpc>
                <a:spcPct val="150000"/>
              </a:lnSpc>
            </a:pPr>
            <a:endParaRPr lang="de-DE" sz="1200" b="1" dirty="0">
              <a:solidFill>
                <a:schemeClr val="tx2"/>
              </a:solidFill>
            </a:endParaRPr>
          </a:p>
        </p:txBody>
      </p:sp>
      <p:sp>
        <p:nvSpPr>
          <p:cNvPr id="8" name="Rechteck 7"/>
          <p:cNvSpPr/>
          <p:nvPr/>
        </p:nvSpPr>
        <p:spPr>
          <a:xfrm>
            <a:off x="467544" y="5589240"/>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17" y="836712"/>
            <a:ext cx="7199313"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5589240"/>
            <a:ext cx="1313111" cy="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3717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dirty="0" smtClean="0"/>
              <a:t>Unterrichtsmaterialien „Obst“ LoB-BW.de</a:t>
            </a:r>
            <a:endParaRPr lang="de-DE" dirty="0"/>
          </a:p>
        </p:txBody>
      </p:sp>
      <p:sp>
        <p:nvSpPr>
          <p:cNvPr id="5" name="Foliennummernplatzhalter 4"/>
          <p:cNvSpPr>
            <a:spLocks noGrp="1"/>
          </p:cNvSpPr>
          <p:nvPr>
            <p:ph type="sldNum" sz="quarter" idx="12"/>
          </p:nvPr>
        </p:nvSpPr>
        <p:spPr/>
        <p:txBody>
          <a:bodyPr/>
          <a:lstStyle/>
          <a:p>
            <a:fld id="{C016B2C9-BFCA-4D9F-8270-DBBBE15C5C73}" type="slidenum">
              <a:rPr lang="de-DE" smtClean="0"/>
              <a:t>2</a:t>
            </a:fld>
            <a:endParaRPr lang="de-DE"/>
          </a:p>
        </p:txBody>
      </p:sp>
      <p:sp>
        <p:nvSpPr>
          <p:cNvPr id="8" name="Titel 1"/>
          <p:cNvSpPr>
            <a:spLocks noGrp="1"/>
          </p:cNvSpPr>
          <p:nvPr>
            <p:ph type="title"/>
          </p:nvPr>
        </p:nvSpPr>
        <p:spPr>
          <a:xfrm>
            <a:off x="722313" y="2354957"/>
            <a:ext cx="7772400" cy="1362075"/>
          </a:xfrm>
        </p:spPr>
        <p:txBody>
          <a:bodyPr>
            <a:normAutofit/>
          </a:bodyPr>
          <a:lstStyle/>
          <a:p>
            <a:r>
              <a:rPr lang="de-DE" sz="3200" dirty="0" smtClean="0">
                <a:solidFill>
                  <a:schemeClr val="accent3">
                    <a:lumMod val="50000"/>
                  </a:schemeClr>
                </a:solidFill>
              </a:rPr>
              <a:t>So erzeugen wir Obst in</a:t>
            </a:r>
            <a:br>
              <a:rPr lang="de-DE" sz="3200" dirty="0" smtClean="0">
                <a:solidFill>
                  <a:schemeClr val="accent3">
                    <a:lumMod val="50000"/>
                  </a:schemeClr>
                </a:solidFill>
              </a:rPr>
            </a:br>
            <a:r>
              <a:rPr lang="de-DE" sz="3200" dirty="0" smtClean="0">
                <a:solidFill>
                  <a:schemeClr val="accent3">
                    <a:lumMod val="50000"/>
                  </a:schemeClr>
                </a:solidFill>
              </a:rPr>
              <a:t>Baden-Württemberg.</a:t>
            </a:r>
            <a:endParaRPr lang="de-DE" sz="3600" dirty="0">
              <a:solidFill>
                <a:schemeClr val="accent3">
                  <a:lumMod val="50000"/>
                </a:schemeClr>
              </a:solidFill>
            </a:endParaRPr>
          </a:p>
        </p:txBody>
      </p:sp>
      <p:sp>
        <p:nvSpPr>
          <p:cNvPr id="9" name="Textplatzhalter 2"/>
          <p:cNvSpPr>
            <a:spLocks noGrp="1"/>
          </p:cNvSpPr>
          <p:nvPr>
            <p:ph type="body" idx="1"/>
          </p:nvPr>
        </p:nvSpPr>
        <p:spPr>
          <a:xfrm>
            <a:off x="722313" y="854770"/>
            <a:ext cx="7772400" cy="1500187"/>
          </a:xfrm>
        </p:spPr>
        <p:txBody>
          <a:bodyPr>
            <a:normAutofit/>
          </a:bodyPr>
          <a:lstStyle/>
          <a:p>
            <a:r>
              <a:rPr lang="de-DE" u="sng" dirty="0" smtClean="0">
                <a:solidFill>
                  <a:schemeClr val="tx1"/>
                </a:solidFill>
              </a:rPr>
              <a:t>Faktenblätter zu den Unterrichtsmaterialien „Obst“:</a:t>
            </a:r>
          </a:p>
          <a:p>
            <a:endParaRPr lang="de-DE" b="1" dirty="0" smtClean="0">
              <a:solidFill>
                <a:schemeClr val="tx1"/>
              </a:solidFill>
            </a:endParaRPr>
          </a:p>
          <a:p>
            <a:r>
              <a:rPr lang="de-DE" b="1" dirty="0" smtClean="0">
                <a:solidFill>
                  <a:schemeClr val="tx1"/>
                </a:solidFill>
              </a:rPr>
              <a:t>Willkommen in der Wirklichkeit</a:t>
            </a:r>
            <a:endParaRPr lang="de-DE" b="1" dirty="0">
              <a:solidFill>
                <a:schemeClr val="tx1"/>
              </a:solidFill>
            </a:endParaRPr>
          </a:p>
        </p:txBody>
      </p:sp>
      <p:sp>
        <p:nvSpPr>
          <p:cNvPr id="10" name="Textplatzhalter 2"/>
          <p:cNvSpPr txBox="1">
            <a:spLocks/>
          </p:cNvSpPr>
          <p:nvPr/>
        </p:nvSpPr>
        <p:spPr>
          <a:xfrm>
            <a:off x="755576" y="4077072"/>
            <a:ext cx="7772400" cy="1008112"/>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de-DE" b="1" dirty="0" smtClean="0">
                <a:solidFill>
                  <a:schemeClr val="tx1"/>
                </a:solidFill>
              </a:rPr>
              <a:t>Zahlen, Fakten</a:t>
            </a:r>
            <a:r>
              <a:rPr lang="de-DE" b="1" dirty="0">
                <a:solidFill>
                  <a:schemeClr val="tx1"/>
                </a:solidFill>
              </a:rPr>
              <a:t>, Hintergründe: </a:t>
            </a:r>
            <a:endParaRPr lang="de-DE" b="1" dirty="0" smtClean="0">
              <a:solidFill>
                <a:schemeClr val="tx1"/>
              </a:solidFill>
            </a:endParaRPr>
          </a:p>
          <a:p>
            <a:pPr marL="266700" indent="-266700">
              <a:buAutoNum type="arabicPeriod"/>
            </a:pPr>
            <a:r>
              <a:rPr lang="de-DE" b="1" dirty="0" smtClean="0">
                <a:solidFill>
                  <a:schemeClr val="tx1"/>
                </a:solidFill>
              </a:rPr>
              <a:t>Integrierte </a:t>
            </a:r>
            <a:r>
              <a:rPr lang="de-DE" b="1" dirty="0">
                <a:solidFill>
                  <a:schemeClr val="tx1"/>
                </a:solidFill>
              </a:rPr>
              <a:t>Produktion oder Bio-Anbau? </a:t>
            </a:r>
          </a:p>
          <a:p>
            <a:r>
              <a:rPr lang="de-DE" b="1" dirty="0">
                <a:solidFill>
                  <a:schemeClr val="tx1"/>
                </a:solidFill>
              </a:rPr>
              <a:t> </a:t>
            </a:r>
            <a:r>
              <a:rPr lang="de-DE" b="1" dirty="0" smtClean="0">
                <a:solidFill>
                  <a:schemeClr val="tx1"/>
                </a:solidFill>
              </a:rPr>
              <a:t>    Krankheiten</a:t>
            </a:r>
            <a:r>
              <a:rPr lang="de-DE" b="1" dirty="0">
                <a:solidFill>
                  <a:schemeClr val="tx1"/>
                </a:solidFill>
              </a:rPr>
              <a:t>, Schädlinge und deren Bekämpfung</a:t>
            </a:r>
          </a:p>
        </p:txBody>
      </p:sp>
    </p:spTree>
    <p:extLst>
      <p:ext uri="{BB962C8B-B14F-4D97-AF65-F5344CB8AC3E}">
        <p14:creationId xmlns:p14="http://schemas.microsoft.com/office/powerpoint/2010/main" val="3999236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3" name="Foliennummernplatzhalter 2"/>
          <p:cNvSpPr>
            <a:spLocks noGrp="1"/>
          </p:cNvSpPr>
          <p:nvPr>
            <p:ph type="sldNum" sz="quarter" idx="12"/>
          </p:nvPr>
        </p:nvSpPr>
        <p:spPr/>
        <p:txBody>
          <a:bodyPr/>
          <a:lstStyle/>
          <a:p>
            <a:fld id="{98DE4113-5E83-40C7-8A58-6F9475E1AD1A}" type="slidenum">
              <a:rPr lang="de-DE" smtClean="0"/>
              <a:t>3</a:t>
            </a:fld>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95536" y="5914578"/>
            <a:ext cx="8064896" cy="461665"/>
          </a:xfrm>
          <a:prstGeom prst="rect">
            <a:avLst/>
          </a:prstGeom>
        </p:spPr>
        <p:txBody>
          <a:bodyPr wrap="square">
            <a:spAutoFit/>
          </a:bodyPr>
          <a:lstStyle/>
          <a:p>
            <a:r>
              <a:rPr lang="de-DE" sz="800" dirty="0" smtClean="0"/>
              <a:t>Quelle: BLE, https</a:t>
            </a:r>
            <a:r>
              <a:rPr lang="de-DE" sz="800" dirty="0"/>
              <a:t>://www.ble.de/SharedDocs/Downloads/02_Kontrolle/01_Qualitaetskontrolle/02_VermarktungsnormenObstGemuese/EG_Vermarktungsnormen/Aepfel.pdf;jsessionid=F2C927F015FFFB9AE5B912B8C396BF77.1_cid335?__blob=publicationFile</a:t>
            </a:r>
          </a:p>
        </p:txBody>
      </p:sp>
      <p:sp>
        <p:nvSpPr>
          <p:cNvPr id="12" name="Abgerundetes Rechteck 11"/>
          <p:cNvSpPr/>
          <p:nvPr/>
        </p:nvSpPr>
        <p:spPr>
          <a:xfrm>
            <a:off x="179512" y="980728"/>
            <a:ext cx="6696744" cy="31683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400" b="1" dirty="0" smtClean="0">
                <a:solidFill>
                  <a:schemeClr val="tx2"/>
                </a:solidFill>
              </a:rPr>
              <a:t>Integrierte Produktion</a:t>
            </a:r>
          </a:p>
          <a:p>
            <a:pPr lvl="0">
              <a:lnSpc>
                <a:spcPct val="150000"/>
              </a:lnSpc>
            </a:pPr>
            <a:r>
              <a:rPr lang="de-DE" sz="1200" dirty="0">
                <a:solidFill>
                  <a:schemeClr val="tx2"/>
                </a:solidFill>
              </a:rPr>
              <a:t>Mit der </a:t>
            </a:r>
            <a:r>
              <a:rPr lang="de-DE" sz="1200" dirty="0" smtClean="0">
                <a:solidFill>
                  <a:schemeClr val="tx2"/>
                </a:solidFill>
              </a:rPr>
              <a:t>Integrierten </a:t>
            </a:r>
            <a:r>
              <a:rPr lang="de-DE" sz="1200" dirty="0">
                <a:solidFill>
                  <a:schemeClr val="tx2"/>
                </a:solidFill>
              </a:rPr>
              <a:t>Produktion werden die bestmöglichen Wachstumsbedingungen für jede angebaute Kulturart geschaffen. Die Maßgabe ist hier, die ökonomischen Ziele mit den ökologischen Erfordernissen in Einklang zu bringen. So können wir langfristig sichere Erträge </a:t>
            </a:r>
            <a:r>
              <a:rPr lang="de-DE" sz="1200" dirty="0" smtClean="0">
                <a:solidFill>
                  <a:schemeClr val="tx2"/>
                </a:solidFill>
              </a:rPr>
              <a:t> und </a:t>
            </a:r>
            <a:r>
              <a:rPr lang="de-DE" sz="1200" dirty="0">
                <a:solidFill>
                  <a:schemeClr val="tx2"/>
                </a:solidFill>
              </a:rPr>
              <a:t>einen betriebswirtschaftlichen Erfolg erzielen. Dabei sind alle geeigneten Verfahren des Pflanzenbaus, der Pflanzenernährung und des Pflanzenschutzes standortgerecht aufeinander abzustimmen.</a:t>
            </a:r>
            <a:br>
              <a:rPr lang="de-DE" sz="1200" dirty="0">
                <a:solidFill>
                  <a:schemeClr val="tx2"/>
                </a:solidFill>
              </a:rPr>
            </a:br>
            <a:r>
              <a:rPr lang="de-DE" sz="1200" dirty="0">
                <a:solidFill>
                  <a:schemeClr val="tx2"/>
                </a:solidFill>
              </a:rPr>
              <a:t/>
            </a:r>
            <a:br>
              <a:rPr lang="de-DE" sz="1200" dirty="0">
                <a:solidFill>
                  <a:schemeClr val="tx2"/>
                </a:solidFill>
              </a:rPr>
            </a:br>
            <a:r>
              <a:rPr lang="de-DE" sz="1200" b="1" dirty="0">
                <a:solidFill>
                  <a:schemeClr val="tx2"/>
                </a:solidFill>
              </a:rPr>
              <a:t>Grundsätze der Integrierten Produktion:</a:t>
            </a:r>
            <a:r>
              <a:rPr lang="de-DE" sz="1200" dirty="0">
                <a:solidFill>
                  <a:schemeClr val="tx2"/>
                </a:solidFill>
              </a:rPr>
              <a:t/>
            </a:r>
            <a:br>
              <a:rPr lang="de-DE" sz="1200" dirty="0">
                <a:solidFill>
                  <a:schemeClr val="tx2"/>
                </a:solidFill>
              </a:rPr>
            </a:br>
            <a:r>
              <a:rPr lang="de-DE" sz="1200" dirty="0">
                <a:solidFill>
                  <a:schemeClr val="tx2"/>
                </a:solidFill>
              </a:rPr>
              <a:t>• Einsatz von Nützlingen</a:t>
            </a:r>
            <a:br>
              <a:rPr lang="de-DE" sz="1200" dirty="0">
                <a:solidFill>
                  <a:schemeClr val="tx2"/>
                </a:solidFill>
              </a:rPr>
            </a:br>
            <a:r>
              <a:rPr lang="de-DE" sz="1200" dirty="0">
                <a:solidFill>
                  <a:schemeClr val="tx2"/>
                </a:solidFill>
              </a:rPr>
              <a:t>• Anwendung der Verwirrmethode</a:t>
            </a:r>
            <a:br>
              <a:rPr lang="de-DE" sz="1200" dirty="0">
                <a:solidFill>
                  <a:schemeClr val="tx2"/>
                </a:solidFill>
              </a:rPr>
            </a:br>
            <a:r>
              <a:rPr lang="de-DE" sz="1200" dirty="0">
                <a:solidFill>
                  <a:schemeClr val="tx2"/>
                </a:solidFill>
              </a:rPr>
              <a:t>• Einsatz von selektiv wirksamen Pflanzenschutzmitteln nach dem Schadschwellprinzip</a:t>
            </a:r>
            <a:br>
              <a:rPr lang="de-DE" sz="1200" dirty="0">
                <a:solidFill>
                  <a:schemeClr val="tx2"/>
                </a:solidFill>
              </a:rPr>
            </a:br>
            <a:r>
              <a:rPr lang="de-DE" sz="1200" dirty="0">
                <a:solidFill>
                  <a:schemeClr val="tx2"/>
                </a:solidFill>
              </a:rPr>
              <a:t>• Maßnahmen zur Förderung der Biodiversität</a:t>
            </a:r>
            <a:endParaRPr lang="de-DE" sz="1200" dirty="0" smtClean="0">
              <a:solidFill>
                <a:schemeClr val="tx2"/>
              </a:solidFill>
            </a:endParaRPr>
          </a:p>
        </p:txBody>
      </p:sp>
    </p:spTree>
    <p:extLst>
      <p:ext uri="{BB962C8B-B14F-4D97-AF65-F5344CB8AC3E}">
        <p14:creationId xmlns:p14="http://schemas.microsoft.com/office/powerpoint/2010/main" val="2939738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8" name="Abgerundetes Rechteck 7"/>
          <p:cNvSpPr/>
          <p:nvPr/>
        </p:nvSpPr>
        <p:spPr>
          <a:xfrm>
            <a:off x="107504" y="980728"/>
            <a:ext cx="8534706"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endParaRPr lang="de-DE" sz="800" b="1" u="sng" dirty="0" smtClean="0">
              <a:solidFill>
                <a:schemeClr val="tx2"/>
              </a:solidFill>
            </a:endParaRPr>
          </a:p>
        </p:txBody>
      </p:sp>
      <p:sp>
        <p:nvSpPr>
          <p:cNvPr id="3" name="Foliennummernplatzhalter 2"/>
          <p:cNvSpPr>
            <a:spLocks noGrp="1"/>
          </p:cNvSpPr>
          <p:nvPr>
            <p:ph type="sldNum" sz="quarter" idx="12"/>
          </p:nvPr>
        </p:nvSpPr>
        <p:spPr/>
        <p:txBody>
          <a:bodyPr/>
          <a:lstStyle/>
          <a:p>
            <a:fld id="{98DE4113-5E83-40C7-8A58-6F9475E1AD1A}" type="slidenum">
              <a:rPr lang="de-DE" smtClean="0"/>
              <a:t>4</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bgerundetes Rechteck 6"/>
          <p:cNvSpPr/>
          <p:nvPr/>
        </p:nvSpPr>
        <p:spPr>
          <a:xfrm>
            <a:off x="137431" y="692697"/>
            <a:ext cx="6192688" cy="48640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sz="1400" b="1" dirty="0" smtClean="0">
                <a:solidFill>
                  <a:schemeClr val="tx2"/>
                </a:solidFill>
              </a:rPr>
              <a:t>Bio-Obst </a:t>
            </a:r>
          </a:p>
          <a:p>
            <a:pPr>
              <a:lnSpc>
                <a:spcPct val="150000"/>
              </a:lnSpc>
            </a:pPr>
            <a:r>
              <a:rPr lang="de-DE" sz="1200" b="1" dirty="0" smtClean="0">
                <a:solidFill>
                  <a:schemeClr val="tx2"/>
                </a:solidFill>
              </a:rPr>
              <a:t>Die </a:t>
            </a:r>
            <a:r>
              <a:rPr lang="de-DE" sz="1200" b="1" dirty="0">
                <a:solidFill>
                  <a:schemeClr val="tx2"/>
                </a:solidFill>
              </a:rPr>
              <a:t>Bio-Betriebe wirtschaften im Einklang mit der Natur und produzieren nach den Richtlinien der EU-Bioverordnung. Bio-Produkte werden mit dem EU-Gemeinschaftslogo gekennzeichnet. </a:t>
            </a:r>
            <a:endParaRPr lang="de-DE" sz="1200" b="1" dirty="0" smtClean="0">
              <a:solidFill>
                <a:schemeClr val="tx2"/>
              </a:solidFill>
            </a:endParaRPr>
          </a:p>
          <a:p>
            <a:pPr>
              <a:lnSpc>
                <a:spcPct val="150000"/>
              </a:lnSpc>
            </a:pPr>
            <a:r>
              <a:rPr lang="de-DE" sz="1200" dirty="0" smtClean="0">
                <a:solidFill>
                  <a:schemeClr val="tx2"/>
                </a:solidFill>
              </a:rPr>
              <a:t>Im </a:t>
            </a:r>
            <a:r>
              <a:rPr lang="de-DE" sz="1200" dirty="0">
                <a:solidFill>
                  <a:schemeClr val="tx2"/>
                </a:solidFill>
              </a:rPr>
              <a:t>Bio-Anbau wird komplett auf chemisch-synthetische Pflanzenschutzmittel verzichtet. Der Einsatz von Herbiziden zur </a:t>
            </a:r>
            <a:r>
              <a:rPr lang="de-DE" sz="1200" dirty="0" err="1">
                <a:solidFill>
                  <a:schemeClr val="tx2"/>
                </a:solidFill>
              </a:rPr>
              <a:t>Beikrautbekämpfung</a:t>
            </a:r>
            <a:r>
              <a:rPr lang="de-DE" sz="1200" dirty="0">
                <a:solidFill>
                  <a:schemeClr val="tx2"/>
                </a:solidFill>
              </a:rPr>
              <a:t> und die Verwendung von mineralischen Düngern ist nicht gestattet. Die auch im </a:t>
            </a:r>
            <a:r>
              <a:rPr lang="de-DE" sz="1200" dirty="0" err="1">
                <a:solidFill>
                  <a:schemeClr val="tx2"/>
                </a:solidFill>
              </a:rPr>
              <a:t>Bioanbau</a:t>
            </a:r>
            <a:r>
              <a:rPr lang="de-DE" sz="1200" dirty="0">
                <a:solidFill>
                  <a:schemeClr val="tx2"/>
                </a:solidFill>
              </a:rPr>
              <a:t> notwendigen Pflanzenschutzmaßnahmen werden ausschließlich mit Präparaten natürlichen Ursprungs, wie z.B. Schwefel oder Algenextrakt durchgeführt. Zusätzlich legen die Erzeuger einen besonderen Wert auf die Förderung von Nützlingen und die Nutzung der Selbstregulierungskräfte des Ökosystems der Obstanlage gelegt.</a:t>
            </a:r>
          </a:p>
          <a:p>
            <a:pPr>
              <a:lnSpc>
                <a:spcPct val="150000"/>
              </a:lnSpc>
            </a:pPr>
            <a:r>
              <a:rPr lang="de-DE" sz="1200" dirty="0" smtClean="0">
                <a:solidFill>
                  <a:schemeClr val="tx2"/>
                </a:solidFill>
              </a:rPr>
              <a:t/>
            </a:r>
            <a:br>
              <a:rPr lang="de-DE" sz="1200" dirty="0" smtClean="0">
                <a:solidFill>
                  <a:schemeClr val="tx2"/>
                </a:solidFill>
              </a:rPr>
            </a:br>
            <a:r>
              <a:rPr lang="de-DE" sz="1200" dirty="0" smtClean="0">
                <a:solidFill>
                  <a:schemeClr val="tx2"/>
                </a:solidFill>
              </a:rPr>
              <a:t>Bio Betriebe unterliegen einem speziellen Kontrollverfahren. Anhand des dazugehörigen Kontrollvertrages haben Bio Betriebe sich an die Anforderungen der EG-</a:t>
            </a:r>
            <a:r>
              <a:rPr lang="de-DE" sz="1200" dirty="0" err="1" smtClean="0">
                <a:solidFill>
                  <a:schemeClr val="tx2"/>
                </a:solidFill>
              </a:rPr>
              <a:t>Öko</a:t>
            </a:r>
            <a:r>
              <a:rPr lang="de-DE" sz="1200" dirty="0" smtClean="0">
                <a:solidFill>
                  <a:schemeClr val="tx2"/>
                </a:solidFill>
              </a:rPr>
              <a:t> Verordnung zu halten. </a:t>
            </a:r>
            <a:endParaRPr lang="de-DE" sz="1200" b="1" dirty="0" smtClean="0">
              <a:solidFill>
                <a:schemeClr val="tx2"/>
              </a:solidFill>
            </a:endParaRPr>
          </a:p>
        </p:txBody>
      </p:sp>
      <p:sp>
        <p:nvSpPr>
          <p:cNvPr id="5" name="Rechteck 4"/>
          <p:cNvSpPr/>
          <p:nvPr/>
        </p:nvSpPr>
        <p:spPr>
          <a:xfrm>
            <a:off x="467544" y="5589240"/>
            <a:ext cx="4572000" cy="246221"/>
          </a:xfrm>
          <a:prstGeom prst="rect">
            <a:avLst/>
          </a:prstGeom>
        </p:spPr>
        <p:txBody>
          <a:bodyPr>
            <a:spAutoFit/>
          </a:bodyPr>
          <a:lstStyle/>
          <a:p>
            <a:pPr lvl="0"/>
            <a:r>
              <a:rPr lang="de-DE" sz="1000" dirty="0" smtClean="0">
                <a:solidFill>
                  <a:schemeClr val="tx2"/>
                </a:solidFill>
              </a:rPr>
              <a:t>Quelle: www.obst-vom-bodensee.de/index.php?Was-ist-Bio-</a:t>
            </a:r>
            <a:endParaRPr lang="de-DE" sz="1000" dirty="0">
              <a:solidFill>
                <a:schemeClr val="tx2"/>
              </a:solidFill>
            </a:endParaRPr>
          </a:p>
        </p:txBody>
      </p:sp>
    </p:spTree>
    <p:extLst>
      <p:ext uri="{BB962C8B-B14F-4D97-AF65-F5344CB8AC3E}">
        <p14:creationId xmlns:p14="http://schemas.microsoft.com/office/powerpoint/2010/main" val="3815896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rgbClr val="1F497D">
                    <a:lumMod val="75000"/>
                  </a:srgbClr>
                </a:solidFill>
                <a:cs typeface="Times New Roman" panose="02020603050405020304" pitchFamily="18" charset="0"/>
              </a:rPr>
              <a:t>Zahlen, Fakten, Hintergründe: Erwerbsobstbau </a:t>
            </a:r>
            <a:r>
              <a:rPr lang="de-DE" sz="1600" b="1" u="sng" dirty="0">
                <a:solidFill>
                  <a:srgbClr val="1F497D">
                    <a:lumMod val="75000"/>
                  </a:srgbClr>
                </a:solidFill>
                <a:cs typeface="Times New Roman" panose="02020603050405020304" pitchFamily="18" charset="0"/>
              </a:rPr>
              <a:t>in Baden-Württemberg</a:t>
            </a:r>
            <a:r>
              <a:rPr lang="de-DE" sz="1600" b="1" u="sng" dirty="0" smtClean="0">
                <a:solidFill>
                  <a:srgbClr val="1F497D">
                    <a:lumMod val="75000"/>
                  </a:srgbClr>
                </a:solidFill>
                <a:cs typeface="Times New Roman" panose="02020603050405020304" pitchFamily="18" charset="0"/>
              </a:rPr>
              <a:t>:</a:t>
            </a:r>
          </a:p>
        </p:txBody>
      </p:sp>
      <p:sp>
        <p:nvSpPr>
          <p:cNvPr id="8" name="Abgerundetes Rechteck 7"/>
          <p:cNvSpPr/>
          <p:nvPr/>
        </p:nvSpPr>
        <p:spPr>
          <a:xfrm>
            <a:off x="107504" y="980728"/>
            <a:ext cx="8534706"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DE" sz="800" b="1" u="sng" dirty="0" smtClean="0">
              <a:solidFill>
                <a:srgbClr val="1F497D"/>
              </a:solidFill>
            </a:endParaRPr>
          </a:p>
        </p:txBody>
      </p:sp>
      <p:sp>
        <p:nvSpPr>
          <p:cNvPr id="3" name="Foliennummernplatzhalter 2"/>
          <p:cNvSpPr>
            <a:spLocks noGrp="1"/>
          </p:cNvSpPr>
          <p:nvPr>
            <p:ph type="sldNum" sz="quarter" idx="12"/>
          </p:nvPr>
        </p:nvSpPr>
        <p:spPr/>
        <p:txBody>
          <a:bodyPr/>
          <a:lstStyle/>
          <a:p>
            <a:fld id="{98DE4113-5E83-40C7-8A58-6F9475E1AD1A}" type="slidenum">
              <a:rPr lang="de-DE" smtClean="0">
                <a:solidFill>
                  <a:prstClr val="black">
                    <a:tint val="75000"/>
                  </a:prstClr>
                </a:solidFill>
              </a:rPr>
              <a:pPr/>
              <a:t>5</a:t>
            </a:fld>
            <a:endParaRPr lang="de-DE" dirty="0">
              <a:solidFill>
                <a:prstClr val="black">
                  <a:tint val="75000"/>
                </a:prst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903364"/>
            <a:ext cx="4032448" cy="2472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bgerundetes Rechteck 6"/>
          <p:cNvSpPr/>
          <p:nvPr/>
        </p:nvSpPr>
        <p:spPr>
          <a:xfrm>
            <a:off x="179512" y="1261823"/>
            <a:ext cx="7786694" cy="25992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smtClean="0">
                <a:solidFill>
                  <a:srgbClr val="1F497D"/>
                </a:solidFill>
              </a:rPr>
              <a:t>Bio-Obst </a:t>
            </a:r>
            <a:r>
              <a:rPr lang="de-DE" sz="1400" b="1" dirty="0">
                <a:solidFill>
                  <a:srgbClr val="1F497D"/>
                </a:solidFill>
              </a:rPr>
              <a:t>in Baden-Württemberg </a:t>
            </a:r>
            <a:endParaRPr lang="de-DE" sz="1400" b="1" dirty="0" smtClean="0">
              <a:solidFill>
                <a:srgbClr val="1F497D"/>
              </a:solidFill>
            </a:endParaRPr>
          </a:p>
          <a:p>
            <a:endParaRPr lang="de-DE" sz="1400" b="1" dirty="0">
              <a:solidFill>
                <a:srgbClr val="1F497D"/>
              </a:solidFill>
            </a:endParaRPr>
          </a:p>
          <a:p>
            <a:r>
              <a:rPr lang="de-DE" sz="1200" dirty="0">
                <a:solidFill>
                  <a:srgbClr val="1F497D"/>
                </a:solidFill>
              </a:rPr>
              <a:t>Die Begriffe </a:t>
            </a:r>
            <a:r>
              <a:rPr lang="de-DE" sz="1200" b="1" dirty="0">
                <a:solidFill>
                  <a:srgbClr val="1F497D"/>
                </a:solidFill>
              </a:rPr>
              <a:t>"biologisch/</a:t>
            </a:r>
            <a:r>
              <a:rPr lang="de-DE" sz="1200" b="1" dirty="0" err="1">
                <a:solidFill>
                  <a:srgbClr val="1F497D"/>
                </a:solidFill>
              </a:rPr>
              <a:t>bio</a:t>
            </a:r>
            <a:r>
              <a:rPr lang="de-DE" sz="1200" b="1" dirty="0">
                <a:solidFill>
                  <a:srgbClr val="1F497D"/>
                </a:solidFill>
              </a:rPr>
              <a:t>"</a:t>
            </a:r>
            <a:r>
              <a:rPr lang="de-DE" sz="1200" dirty="0">
                <a:solidFill>
                  <a:srgbClr val="1F497D"/>
                </a:solidFill>
              </a:rPr>
              <a:t> und </a:t>
            </a:r>
            <a:r>
              <a:rPr lang="de-DE" sz="1200" b="1" dirty="0">
                <a:solidFill>
                  <a:srgbClr val="1F497D"/>
                </a:solidFill>
              </a:rPr>
              <a:t>"ökologisch/</a:t>
            </a:r>
            <a:r>
              <a:rPr lang="de-DE" sz="1200" b="1" dirty="0" err="1">
                <a:solidFill>
                  <a:srgbClr val="1F497D"/>
                </a:solidFill>
              </a:rPr>
              <a:t>öko</a:t>
            </a:r>
            <a:r>
              <a:rPr lang="de-DE" sz="1200" b="1" dirty="0">
                <a:solidFill>
                  <a:srgbClr val="1F497D"/>
                </a:solidFill>
              </a:rPr>
              <a:t>"</a:t>
            </a:r>
            <a:r>
              <a:rPr lang="de-DE" sz="1200" dirty="0">
                <a:solidFill>
                  <a:srgbClr val="1F497D"/>
                </a:solidFill>
              </a:rPr>
              <a:t> bedeuten das Gleiche und sind durch die EU-Öko-Verordnung gesetzlich geschützt. Alle Lebensmittel, die diese Bezeichnungen tragen, müssen die Regelungen der EU-Öko-Verordnung einhalten. Zudem ist es verpflichtend, dass alle Bio-Erzeugnisse den </a:t>
            </a:r>
            <a:r>
              <a:rPr lang="de-DE" sz="1200" b="1" dirty="0">
                <a:solidFill>
                  <a:srgbClr val="1F497D"/>
                </a:solidFill>
              </a:rPr>
              <a:t>Code der Öko-Kontrollstelle</a:t>
            </a:r>
            <a:r>
              <a:rPr lang="de-DE" sz="1200" dirty="0">
                <a:solidFill>
                  <a:srgbClr val="1F497D"/>
                </a:solidFill>
              </a:rPr>
              <a:t> (z. B. DE-ÖKO-006) sowie bei vorverpackten Lebensmitteln Angaben zur Herkunft und das </a:t>
            </a:r>
            <a:r>
              <a:rPr lang="de-DE" sz="1200" b="1" dirty="0">
                <a:solidFill>
                  <a:srgbClr val="1F497D"/>
                </a:solidFill>
              </a:rPr>
              <a:t>EU-Bio-Logo</a:t>
            </a:r>
            <a:r>
              <a:rPr lang="de-DE" sz="1200" dirty="0">
                <a:solidFill>
                  <a:srgbClr val="1F497D"/>
                </a:solidFill>
              </a:rPr>
              <a:t> tragen.</a:t>
            </a:r>
          </a:p>
          <a:p>
            <a:r>
              <a:rPr lang="de-DE" sz="1200" dirty="0">
                <a:solidFill>
                  <a:srgbClr val="1F497D"/>
                </a:solidFill>
              </a:rPr>
              <a:t>Andere Bezeichnungen wie z. B. "unbehandelt" oder "aus kontrolliertem Anbau" sind hingegen kein Hinweis auf </a:t>
            </a:r>
            <a:r>
              <a:rPr lang="de-DE" sz="1200" dirty="0" smtClean="0">
                <a:solidFill>
                  <a:srgbClr val="1F497D"/>
                </a:solidFill>
              </a:rPr>
              <a:t>Bio-Lebensmittel. </a:t>
            </a:r>
          </a:p>
          <a:p>
            <a:endParaRPr lang="de-DE" sz="1200" dirty="0">
              <a:solidFill>
                <a:srgbClr val="1F497D"/>
              </a:solidFill>
            </a:endParaRPr>
          </a:p>
          <a:p>
            <a:r>
              <a:rPr lang="de-DE" sz="1200" dirty="0">
                <a:solidFill>
                  <a:srgbClr val="1F497D"/>
                </a:solidFill>
              </a:rPr>
              <a:t>Für Bio-Produkte, die aus Baden-Württemberg stammen gibt es ein spezielles Zeichen:</a:t>
            </a:r>
          </a:p>
          <a:p>
            <a:r>
              <a:rPr lang="de-DE" sz="1200" dirty="0">
                <a:solidFill>
                  <a:srgbClr val="1F497D"/>
                </a:solidFill>
              </a:rPr>
              <a:t>Das </a:t>
            </a:r>
            <a:r>
              <a:rPr lang="de-DE" sz="1200" b="1" dirty="0">
                <a:solidFill>
                  <a:srgbClr val="1F497D"/>
                </a:solidFill>
              </a:rPr>
              <a:t>Bio-Zeichen Baden-Württemberg</a:t>
            </a:r>
            <a:r>
              <a:rPr lang="de-DE" sz="1200" dirty="0">
                <a:solidFill>
                  <a:srgbClr val="1F497D"/>
                </a:solidFill>
              </a:rPr>
              <a:t>. Es wurde im Jahr 2002 eingeführt und wird mittlerweile von mehr als 100 Zeichennutzern (selbstvermarktende Erzeuger, Verarbeiter, Vermarktungsunternehmen) zur Kennzeichnung ihrer Ware genutzt</a:t>
            </a:r>
            <a:r>
              <a:rPr lang="de-DE" sz="1200" dirty="0" smtClean="0">
                <a:solidFill>
                  <a:srgbClr val="1F497D"/>
                </a:solidFill>
              </a:rPr>
              <a:t>. </a:t>
            </a:r>
            <a:r>
              <a:rPr lang="de-DE" sz="1200" dirty="0">
                <a:solidFill>
                  <a:srgbClr val="1F497D"/>
                </a:solidFill>
              </a:rPr>
              <a:t> </a:t>
            </a:r>
          </a:p>
          <a:p>
            <a:r>
              <a:rPr lang="de-DE" sz="1200" dirty="0">
                <a:solidFill>
                  <a:srgbClr val="1F497D"/>
                </a:solidFill>
              </a:rPr>
              <a:t>Der Lebensmittelhandel hat außerdem Bio-Eigenmarken (Handelsmarken) etabliert. Zu diesen Eigenmarken zählen beispielsweise </a:t>
            </a:r>
            <a:r>
              <a:rPr lang="de-DE" sz="1200" i="1" dirty="0" err="1">
                <a:solidFill>
                  <a:srgbClr val="1F497D"/>
                </a:solidFill>
              </a:rPr>
              <a:t>Alnatura</a:t>
            </a:r>
            <a:r>
              <a:rPr lang="de-DE" sz="1200" i="1" dirty="0">
                <a:solidFill>
                  <a:srgbClr val="1F497D"/>
                </a:solidFill>
              </a:rPr>
              <a:t>, Naturkind, Rewe Bio, </a:t>
            </a:r>
            <a:r>
              <a:rPr lang="de-DE" sz="1200" i="1" dirty="0" err="1">
                <a:solidFill>
                  <a:srgbClr val="1F497D"/>
                </a:solidFill>
              </a:rPr>
              <a:t>Bioness</a:t>
            </a:r>
            <a:r>
              <a:rPr lang="de-DE" sz="1200" i="1" dirty="0">
                <a:solidFill>
                  <a:srgbClr val="1F497D"/>
                </a:solidFill>
              </a:rPr>
              <a:t>, GUTBIO, Natürlich Bio</a:t>
            </a:r>
            <a:r>
              <a:rPr lang="de-DE" sz="1200" dirty="0">
                <a:solidFill>
                  <a:srgbClr val="1F497D"/>
                </a:solidFill>
              </a:rPr>
              <a:t> und </a:t>
            </a:r>
            <a:r>
              <a:rPr lang="de-DE" sz="1200" i="1" dirty="0">
                <a:solidFill>
                  <a:srgbClr val="1F497D"/>
                </a:solidFill>
              </a:rPr>
              <a:t>Edeka Bio</a:t>
            </a:r>
            <a:r>
              <a:rPr lang="de-DE" sz="1200" dirty="0">
                <a:solidFill>
                  <a:srgbClr val="1F497D"/>
                </a:solidFill>
              </a:rPr>
              <a:t>. Die Logos des Lebensmittelhandels dienen nur dem Marketing speziell für die Handelsmarke der jeweiligen Lebensmittelkette.</a:t>
            </a:r>
          </a:p>
          <a:p>
            <a:r>
              <a:rPr lang="de-DE" sz="1200" dirty="0" smtClean="0">
                <a:solidFill>
                  <a:srgbClr val="1F497D"/>
                </a:solidFill>
              </a:rPr>
              <a:t/>
            </a:r>
            <a:br>
              <a:rPr lang="de-DE" sz="1200" dirty="0" smtClean="0">
                <a:solidFill>
                  <a:srgbClr val="1F497D"/>
                </a:solidFill>
              </a:rPr>
            </a:br>
            <a:endParaRPr lang="de-DE" sz="1200" b="1" dirty="0" smtClean="0">
              <a:solidFill>
                <a:srgbClr val="1F497D"/>
              </a:solidFill>
            </a:endParaRPr>
          </a:p>
        </p:txBody>
      </p:sp>
      <p:sp>
        <p:nvSpPr>
          <p:cNvPr id="10" name="Abgerundetes Rechteck 9"/>
          <p:cNvSpPr/>
          <p:nvPr/>
        </p:nvSpPr>
        <p:spPr>
          <a:xfrm>
            <a:off x="259504" y="3933056"/>
            <a:ext cx="8534706" cy="7200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de-DE" sz="800" b="1" u="sng" dirty="0" smtClean="0">
              <a:solidFill>
                <a:srgbClr val="1F497D"/>
              </a:solidFill>
            </a:endParaRPr>
          </a:p>
          <a:p>
            <a:pPr>
              <a:lnSpc>
                <a:spcPct val="150000"/>
              </a:lnSpc>
            </a:pPr>
            <a:r>
              <a:rPr lang="de-DE" sz="1000" dirty="0" smtClean="0">
                <a:solidFill>
                  <a:srgbClr val="1F497D"/>
                </a:solidFill>
              </a:rPr>
              <a:t>Quelle und Details:: www.bio-aus-bw.de/,Lde/1928426</a:t>
            </a:r>
            <a:endParaRPr lang="de-DE" sz="1200" dirty="0" smtClean="0">
              <a:solidFill>
                <a:srgbClr val="1F497D"/>
              </a:solidFill>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503" y="4766840"/>
            <a:ext cx="1916257" cy="111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1363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6</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137431" y="1124744"/>
            <a:ext cx="5298665" cy="43204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200" b="1" dirty="0">
                <a:solidFill>
                  <a:schemeClr val="tx2"/>
                </a:solidFill>
              </a:rPr>
              <a:t>Krankheiten und Schädlinge an Obstgehölzen 1 </a:t>
            </a:r>
            <a:br>
              <a:rPr lang="de-DE" sz="1200" b="1" dirty="0">
                <a:solidFill>
                  <a:schemeClr val="tx2"/>
                </a:solidFill>
              </a:rPr>
            </a:br>
            <a:r>
              <a:rPr lang="de-DE" sz="1100" dirty="0">
                <a:solidFill>
                  <a:schemeClr val="tx2"/>
                </a:solidFill>
              </a:rPr>
              <a:t>Obstgehölze können durch Witterung , Schädlinge oder Krankheiten geschädigt werden oder gar absterben. Bei den Schadursachen wird unterschieden:</a:t>
            </a:r>
          </a:p>
          <a:p>
            <a:pPr lvl="0">
              <a:lnSpc>
                <a:spcPct val="150000"/>
              </a:lnSpc>
            </a:pPr>
            <a:r>
              <a:rPr lang="de-DE" sz="1100" b="1" dirty="0" smtClean="0">
                <a:solidFill>
                  <a:schemeClr val="tx2"/>
                </a:solidFill>
              </a:rPr>
              <a:t>1. Krankheiten</a:t>
            </a:r>
            <a:endParaRPr lang="de-DE" sz="1100" b="1" dirty="0">
              <a:solidFill>
                <a:schemeClr val="tx2"/>
              </a:solidFill>
            </a:endParaRPr>
          </a:p>
          <a:p>
            <a:pPr marL="171450" lvl="0" indent="-171450">
              <a:lnSpc>
                <a:spcPct val="150000"/>
              </a:lnSpc>
              <a:buFont typeface="Arial" panose="020B0604020202020204" pitchFamily="34" charset="0"/>
              <a:buChar char="•"/>
            </a:pPr>
            <a:r>
              <a:rPr lang="de-DE" sz="1100" dirty="0">
                <a:solidFill>
                  <a:schemeClr val="tx2"/>
                </a:solidFill>
              </a:rPr>
              <a:t>Viruskrankheiten (z.B. </a:t>
            </a:r>
            <a:r>
              <a:rPr lang="de-DE" sz="1100" dirty="0" err="1">
                <a:solidFill>
                  <a:schemeClr val="tx2"/>
                </a:solidFill>
              </a:rPr>
              <a:t>Scharkavirus</a:t>
            </a:r>
            <a:r>
              <a:rPr lang="de-DE" sz="1100" dirty="0">
                <a:solidFill>
                  <a:schemeClr val="tx2"/>
                </a:solidFill>
              </a:rPr>
              <a:t> an Pflaumen)</a:t>
            </a:r>
          </a:p>
          <a:p>
            <a:pPr marL="171450" lvl="0" indent="-171450">
              <a:lnSpc>
                <a:spcPct val="150000"/>
              </a:lnSpc>
              <a:buFont typeface="Arial" panose="020B0604020202020204" pitchFamily="34" charset="0"/>
              <a:buChar char="•"/>
            </a:pPr>
            <a:r>
              <a:rPr lang="de-DE" sz="1100" dirty="0">
                <a:solidFill>
                  <a:schemeClr val="tx2"/>
                </a:solidFill>
              </a:rPr>
              <a:t>Bakterienkrankheiten (z.B. Feuerbrand an Apfel und Birne)</a:t>
            </a:r>
          </a:p>
          <a:p>
            <a:pPr marL="171450" lvl="0" indent="-171450">
              <a:lnSpc>
                <a:spcPct val="150000"/>
              </a:lnSpc>
              <a:buFont typeface="Arial" panose="020B0604020202020204" pitchFamily="34" charset="0"/>
              <a:buChar char="•"/>
            </a:pPr>
            <a:r>
              <a:rPr lang="de-DE" sz="1100" dirty="0">
                <a:solidFill>
                  <a:schemeClr val="tx2"/>
                </a:solidFill>
              </a:rPr>
              <a:t>Pilzkrankheiten (z.B. Mehltau, Schorf an Apfel)</a:t>
            </a:r>
          </a:p>
          <a:p>
            <a:pPr lvl="0">
              <a:lnSpc>
                <a:spcPct val="150000"/>
              </a:lnSpc>
            </a:pPr>
            <a:r>
              <a:rPr lang="de-DE" sz="1100" b="1" dirty="0">
                <a:solidFill>
                  <a:schemeClr val="tx2"/>
                </a:solidFill>
              </a:rPr>
              <a:t>2. Schädlinge</a:t>
            </a:r>
          </a:p>
          <a:p>
            <a:pPr marL="171450" lvl="0" indent="-171450">
              <a:lnSpc>
                <a:spcPct val="150000"/>
              </a:lnSpc>
              <a:buFont typeface="Arial" panose="020B0604020202020204" pitchFamily="34" charset="0"/>
              <a:buChar char="•"/>
            </a:pPr>
            <a:r>
              <a:rPr lang="de-DE" sz="1100" dirty="0">
                <a:solidFill>
                  <a:schemeClr val="tx2"/>
                </a:solidFill>
              </a:rPr>
              <a:t>Vögel (z.B. Fruchtfraß an Kirschen)</a:t>
            </a:r>
          </a:p>
          <a:p>
            <a:pPr marL="171450" lvl="0" indent="-171450">
              <a:lnSpc>
                <a:spcPct val="150000"/>
              </a:lnSpc>
              <a:buFont typeface="Arial" panose="020B0604020202020204" pitchFamily="34" charset="0"/>
              <a:buChar char="•"/>
            </a:pPr>
            <a:r>
              <a:rPr lang="de-DE" sz="1100" dirty="0">
                <a:solidFill>
                  <a:schemeClr val="tx2"/>
                </a:solidFill>
              </a:rPr>
              <a:t>Nagetiere (z.B. Wurzelfraß durch Wühlmaus)</a:t>
            </a:r>
          </a:p>
          <a:p>
            <a:pPr marL="171450" lvl="0" indent="-171450">
              <a:lnSpc>
                <a:spcPct val="150000"/>
              </a:lnSpc>
              <a:buFont typeface="Arial" panose="020B0604020202020204" pitchFamily="34" charset="0"/>
              <a:buChar char="•"/>
            </a:pPr>
            <a:r>
              <a:rPr lang="de-DE" sz="1100" dirty="0">
                <a:solidFill>
                  <a:schemeClr val="tx2"/>
                </a:solidFill>
              </a:rPr>
              <a:t>Milben (z.B. Spinnmilben an Apfel)</a:t>
            </a:r>
          </a:p>
          <a:p>
            <a:pPr marL="171450" lvl="0" indent="-171450">
              <a:lnSpc>
                <a:spcPct val="150000"/>
              </a:lnSpc>
              <a:buFont typeface="Arial" panose="020B0604020202020204" pitchFamily="34" charset="0"/>
              <a:buChar char="•"/>
            </a:pPr>
            <a:r>
              <a:rPr lang="de-DE" sz="1100" dirty="0">
                <a:solidFill>
                  <a:schemeClr val="tx2"/>
                </a:solidFill>
              </a:rPr>
              <a:t>Insekten (z.B. Blattläuse, Wanzen, Kleinschmetterlinge)</a:t>
            </a:r>
          </a:p>
          <a:p>
            <a:pPr lvl="0">
              <a:lnSpc>
                <a:spcPct val="150000"/>
              </a:lnSpc>
            </a:pPr>
            <a:r>
              <a:rPr lang="de-DE" sz="1100" b="1" dirty="0">
                <a:solidFill>
                  <a:schemeClr val="tx2"/>
                </a:solidFill>
              </a:rPr>
              <a:t>3. Andere Schadursachen</a:t>
            </a:r>
          </a:p>
          <a:p>
            <a:pPr marL="171450" lvl="0" indent="-171450">
              <a:lnSpc>
                <a:spcPct val="150000"/>
              </a:lnSpc>
              <a:buFont typeface="Arial" panose="020B0604020202020204" pitchFamily="34" charset="0"/>
              <a:buChar char="•"/>
            </a:pPr>
            <a:r>
              <a:rPr lang="de-DE" sz="1100" dirty="0">
                <a:solidFill>
                  <a:schemeClr val="tx2"/>
                </a:solidFill>
              </a:rPr>
              <a:t>Frost, Hitze, Hagel, Verletzungen, Unkraut</a:t>
            </a:r>
          </a:p>
          <a:p>
            <a:pPr marL="171450" lvl="0" indent="-171450">
              <a:lnSpc>
                <a:spcPct val="150000"/>
              </a:lnSpc>
              <a:buFont typeface="Arial" panose="020B0604020202020204" pitchFamily="34" charset="0"/>
              <a:buChar char="•"/>
            </a:pPr>
            <a:r>
              <a:rPr lang="de-DE" sz="1100" dirty="0">
                <a:solidFill>
                  <a:schemeClr val="tx2"/>
                </a:solidFill>
              </a:rPr>
              <a:t>Ungünstige Bodenbedingungen, Nährstoffmangel</a:t>
            </a:r>
          </a:p>
          <a:p>
            <a:pPr lvl="0">
              <a:lnSpc>
                <a:spcPct val="150000"/>
              </a:lnSpc>
            </a:pPr>
            <a:r>
              <a:rPr lang="de-DE" sz="1200" b="1" dirty="0">
                <a:solidFill>
                  <a:schemeClr val="tx2"/>
                </a:solidFill>
              </a:rPr>
              <a:t/>
            </a:r>
            <a:br>
              <a:rPr lang="de-DE" sz="1200" b="1" dirty="0">
                <a:solidFill>
                  <a:schemeClr val="tx2"/>
                </a:solidFill>
              </a:rPr>
            </a:br>
            <a:endParaRPr lang="de-DE" sz="1100" b="1" dirty="0">
              <a:solidFill>
                <a:schemeClr val="tx2"/>
              </a:solidFill>
            </a:endParaRPr>
          </a:p>
        </p:txBody>
      </p:sp>
      <p:sp>
        <p:nvSpPr>
          <p:cNvPr id="8" name="Rechteck 7"/>
          <p:cNvSpPr/>
          <p:nvPr/>
        </p:nvSpPr>
        <p:spPr>
          <a:xfrm>
            <a:off x="467544" y="5589240"/>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spTree>
    <p:extLst>
      <p:ext uri="{BB962C8B-B14F-4D97-AF65-F5344CB8AC3E}">
        <p14:creationId xmlns:p14="http://schemas.microsoft.com/office/powerpoint/2010/main" val="66536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7</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395536" y="980728"/>
            <a:ext cx="5298665"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400" b="1" dirty="0">
                <a:solidFill>
                  <a:schemeClr val="tx2"/>
                </a:solidFill>
              </a:rPr>
              <a:t>Krankheiten und Schädlinge an </a:t>
            </a:r>
            <a:r>
              <a:rPr lang="de-DE" sz="1400" b="1" dirty="0" smtClean="0">
                <a:solidFill>
                  <a:schemeClr val="tx2"/>
                </a:solidFill>
              </a:rPr>
              <a:t>Obstgehölzen 2</a:t>
            </a:r>
            <a:endParaRPr lang="de-DE" sz="1200" b="1" dirty="0">
              <a:solidFill>
                <a:schemeClr val="tx2"/>
              </a:solidFill>
            </a:endParaRPr>
          </a:p>
        </p:txBody>
      </p:sp>
      <p:sp>
        <p:nvSpPr>
          <p:cNvPr id="8" name="Rechteck 7"/>
          <p:cNvSpPr/>
          <p:nvPr/>
        </p:nvSpPr>
        <p:spPr>
          <a:xfrm>
            <a:off x="467544" y="5703059"/>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601440"/>
            <a:ext cx="8291513"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604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8</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395536" y="980728"/>
            <a:ext cx="5298665"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400" b="1" dirty="0">
                <a:solidFill>
                  <a:schemeClr val="tx2"/>
                </a:solidFill>
              </a:rPr>
              <a:t>Krankheiten und Schädlinge an </a:t>
            </a:r>
            <a:r>
              <a:rPr lang="de-DE" sz="1400" b="1" dirty="0" smtClean="0">
                <a:solidFill>
                  <a:schemeClr val="tx2"/>
                </a:solidFill>
              </a:rPr>
              <a:t>Obstgehölzen 3</a:t>
            </a:r>
            <a:endParaRPr lang="de-DE" sz="1200" b="1" dirty="0">
              <a:solidFill>
                <a:schemeClr val="tx2"/>
              </a:solidFill>
            </a:endParaRPr>
          </a:p>
        </p:txBody>
      </p:sp>
      <p:sp>
        <p:nvSpPr>
          <p:cNvPr id="8" name="Rechteck 7"/>
          <p:cNvSpPr/>
          <p:nvPr/>
        </p:nvSpPr>
        <p:spPr>
          <a:xfrm>
            <a:off x="467544" y="5703059"/>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65" y="1700808"/>
            <a:ext cx="8307015" cy="383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453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98DE4113-5E83-40C7-8A58-6F9475E1AD1A}" type="slidenum">
              <a:rPr lang="de-DE" smtClean="0"/>
              <a:t>9</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376243"/>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262288" y="260648"/>
            <a:ext cx="7488832" cy="720080"/>
          </a:xfrm>
          <a:prstGeom prst="roundRect">
            <a:avLst/>
          </a:prstGeom>
        </p:spPr>
        <p:txBody>
          <a:bodyPr vert="horz" lIns="91440" tIns="45720" rIns="91440" bIns="45720" rtlCol="0" anchor="t">
            <a:noAutofit/>
          </a:bodyPr>
          <a:lstStyle/>
          <a:p>
            <a:pPr>
              <a:lnSpc>
                <a:spcPct val="150000"/>
              </a:lnSpc>
              <a:spcBef>
                <a:spcPct val="0"/>
              </a:spcBef>
            </a:pPr>
            <a:r>
              <a:rPr lang="de-DE" sz="1600" b="1" u="sng" dirty="0" smtClean="0">
                <a:solidFill>
                  <a:schemeClr val="tx2">
                    <a:lumMod val="75000"/>
                  </a:schemeClr>
                </a:solidFill>
                <a:latin typeface="+mj-lt"/>
                <a:ea typeface="+mj-ea"/>
                <a:cs typeface="Times New Roman" panose="02020603050405020304" pitchFamily="18" charset="0"/>
              </a:rPr>
              <a:t>Zahlen, Fakten, Hintergründe: Erwerbsobstbau </a:t>
            </a:r>
            <a:r>
              <a:rPr lang="de-DE" sz="1600" b="1" u="sng" dirty="0">
                <a:solidFill>
                  <a:schemeClr val="tx2">
                    <a:lumMod val="75000"/>
                  </a:schemeClr>
                </a:solidFill>
                <a:latin typeface="+mj-lt"/>
                <a:ea typeface="+mj-ea"/>
                <a:cs typeface="Times New Roman" panose="02020603050405020304" pitchFamily="18" charset="0"/>
              </a:rPr>
              <a:t>in Baden-Württemberg</a:t>
            </a:r>
            <a:r>
              <a:rPr lang="de-DE" sz="1600" b="1" u="sng" dirty="0" smtClean="0">
                <a:solidFill>
                  <a:schemeClr val="tx2">
                    <a:lumMod val="75000"/>
                  </a:schemeClr>
                </a:solidFill>
                <a:latin typeface="+mj-lt"/>
                <a:ea typeface="+mj-ea"/>
                <a:cs typeface="Times New Roman" panose="02020603050405020304" pitchFamily="18" charset="0"/>
              </a:rPr>
              <a:t>:</a:t>
            </a:r>
          </a:p>
        </p:txBody>
      </p:sp>
      <p:sp>
        <p:nvSpPr>
          <p:cNvPr id="7" name="Abgerundetes Rechteck 6"/>
          <p:cNvSpPr/>
          <p:nvPr/>
        </p:nvSpPr>
        <p:spPr>
          <a:xfrm>
            <a:off x="395536" y="980728"/>
            <a:ext cx="5298665"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400" b="1" dirty="0">
                <a:solidFill>
                  <a:schemeClr val="tx2"/>
                </a:solidFill>
              </a:rPr>
              <a:t>Krankheiten und Schädlinge an </a:t>
            </a:r>
            <a:r>
              <a:rPr lang="de-DE" sz="1400" b="1" dirty="0" smtClean="0">
                <a:solidFill>
                  <a:schemeClr val="tx2"/>
                </a:solidFill>
              </a:rPr>
              <a:t>Obstgehölzen 4</a:t>
            </a:r>
            <a:endParaRPr lang="de-DE" sz="1200" b="1" dirty="0">
              <a:solidFill>
                <a:schemeClr val="tx2"/>
              </a:solidFill>
            </a:endParaRPr>
          </a:p>
        </p:txBody>
      </p:sp>
      <p:sp>
        <p:nvSpPr>
          <p:cNvPr id="8" name="Rechteck 7"/>
          <p:cNvSpPr/>
          <p:nvPr/>
        </p:nvSpPr>
        <p:spPr>
          <a:xfrm>
            <a:off x="467544" y="5703059"/>
            <a:ext cx="4572000" cy="246221"/>
          </a:xfrm>
          <a:prstGeom prst="rect">
            <a:avLst/>
          </a:prstGeom>
        </p:spPr>
        <p:txBody>
          <a:bodyPr>
            <a:spAutoFit/>
          </a:bodyPr>
          <a:lstStyle/>
          <a:p>
            <a:pPr lvl="0"/>
            <a:r>
              <a:rPr lang="de-DE" sz="1000" dirty="0" smtClean="0">
                <a:solidFill>
                  <a:schemeClr val="tx2"/>
                </a:solidFill>
              </a:rPr>
              <a:t>Quelle: </a:t>
            </a:r>
            <a:r>
              <a:rPr lang="de-DE" sz="1000" dirty="0">
                <a:solidFill>
                  <a:schemeClr val="tx2"/>
                </a:solidFill>
              </a:rPr>
              <a:t>B</a:t>
            </a:r>
            <a:r>
              <a:rPr lang="de-DE" sz="1000" dirty="0" smtClean="0">
                <a:solidFill>
                  <a:schemeClr val="tx2"/>
                </a:solidFill>
              </a:rPr>
              <a:t>ernhard Reisch, Landratsamt </a:t>
            </a:r>
            <a:r>
              <a:rPr lang="de-DE" sz="1000" dirty="0" err="1" smtClean="0">
                <a:solidFill>
                  <a:schemeClr val="tx2"/>
                </a:solidFill>
              </a:rPr>
              <a:t>Enzkreis</a:t>
            </a:r>
            <a:endParaRPr lang="de-DE" sz="1000" dirty="0">
              <a:solidFill>
                <a:schemeClr val="tx2"/>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06090"/>
            <a:ext cx="7273751" cy="426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0450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690</Words>
  <Application>Microsoft Office PowerPoint</Application>
  <PresentationFormat>Bildschirmpräsentation (4:3)</PresentationFormat>
  <Paragraphs>112</Paragraphs>
  <Slides>15</Slides>
  <Notes>0</Notes>
  <HiddenSlides>0</HiddenSlides>
  <MMClips>0</MMClip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Larissa</vt:lpstr>
      <vt:lpstr> Willkommen am Lernort Bauernhof </vt:lpstr>
      <vt:lpstr>So erzeugen wir Obst in Baden-Württemberg.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421Administator R151</dc:creator>
  <cp:lastModifiedBy>Annika Reifschneider</cp:lastModifiedBy>
  <cp:revision>204</cp:revision>
  <cp:lastPrinted>2016-03-09T15:43:56Z</cp:lastPrinted>
  <dcterms:created xsi:type="dcterms:W3CDTF">2015-12-04T10:26:32Z</dcterms:created>
  <dcterms:modified xsi:type="dcterms:W3CDTF">2016-08-02T07:20:15Z</dcterms:modified>
</cp:coreProperties>
</file>